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rawings/drawing2.xml" ContentType="application/vnd.openxmlformats-officedocument.drawingml.chartshapes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gif" ContentType="image/gif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Default Extension="xlsx" ContentType="application/vnd.openxmlformats-officedocument.spreadsheetml.sheet"/>
  <Override PartName="/ppt/charts/chart5.xml" ContentType="application/vnd.openxmlformats-officedocument.drawingml.char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900" r:id="rId1"/>
  </p:sldMasterIdLst>
  <p:notesMasterIdLst>
    <p:notesMasterId r:id="rId26"/>
  </p:notesMasterIdLst>
  <p:sldIdLst>
    <p:sldId id="256" r:id="rId2"/>
    <p:sldId id="260" r:id="rId3"/>
    <p:sldId id="274" r:id="rId4"/>
    <p:sldId id="278" r:id="rId5"/>
    <p:sldId id="289" r:id="rId6"/>
    <p:sldId id="290" r:id="rId7"/>
    <p:sldId id="257" r:id="rId8"/>
    <p:sldId id="268" r:id="rId9"/>
    <p:sldId id="288" r:id="rId10"/>
    <p:sldId id="282" r:id="rId11"/>
    <p:sldId id="269" r:id="rId12"/>
    <p:sldId id="276" r:id="rId13"/>
    <p:sldId id="267" r:id="rId14"/>
    <p:sldId id="280" r:id="rId15"/>
    <p:sldId id="284" r:id="rId16"/>
    <p:sldId id="277" r:id="rId17"/>
    <p:sldId id="285" r:id="rId18"/>
    <p:sldId id="287" r:id="rId19"/>
    <p:sldId id="279" r:id="rId20"/>
    <p:sldId id="286" r:id="rId21"/>
    <p:sldId id="281" r:id="rId22"/>
    <p:sldId id="273" r:id="rId23"/>
    <p:sldId id="262" r:id="rId24"/>
    <p:sldId id="291" r:id="rId25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 autoAdjust="0"/>
    <p:restoredTop sz="94667" autoAdjust="0"/>
  </p:normalViewPr>
  <p:slideViewPr>
    <p:cSldViewPr>
      <p:cViewPr>
        <p:scale>
          <a:sx n="80" d="100"/>
          <a:sy n="80" d="100"/>
        </p:scale>
        <p:origin x="-1878" y="-6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Cartel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ASANOVA%20BARDI\statistiche%20defunti.xlsx" TargetMode="Externa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ad\Desktop\Statistiche%20Casanova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Foglio_di_lavoro_di_Microsoft_Office_Excel1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D:\Caranza\Stato%20anime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\Desktop\Costola%20varie\Costola%20censimenti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\Desktop\PORCIORASCO%20E%20CARANZA\Cartella%20Porciorasco\Movimento%20demografico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CASANOVA%20BARDI\Censimenti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4"/>
  <c:chart>
    <c:title>
      <c:tx>
        <c:rich>
          <a:bodyPr/>
          <a:lstStyle/>
          <a:p>
            <a:pPr>
              <a:defRPr/>
            </a:pPr>
            <a:r>
              <a:rPr lang="en-US" dirty="0">
                <a:solidFill>
                  <a:srgbClr val="7030A0"/>
                </a:solidFill>
              </a:rPr>
              <a:t>% </a:t>
            </a:r>
            <a:r>
              <a:rPr lang="en-US" dirty="0" err="1">
                <a:solidFill>
                  <a:srgbClr val="7030A0"/>
                </a:solidFill>
              </a:rPr>
              <a:t>defunti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tra</a:t>
            </a:r>
            <a:r>
              <a:rPr lang="en-US" dirty="0">
                <a:solidFill>
                  <a:srgbClr val="7030A0"/>
                </a:solidFill>
              </a:rPr>
              <a:t> 0 e 12 </a:t>
            </a:r>
            <a:r>
              <a:rPr lang="en-US" dirty="0" err="1">
                <a:solidFill>
                  <a:srgbClr val="7030A0"/>
                </a:solidFill>
              </a:rPr>
              <a:t>anni</a:t>
            </a:r>
            <a:r>
              <a:rPr lang="en-US" dirty="0">
                <a:solidFill>
                  <a:srgbClr val="7030A0"/>
                </a:solidFill>
              </a:rPr>
              <a:t> - '700-800</a:t>
            </a:r>
          </a:p>
        </c:rich>
      </c:tx>
      <c:layout>
        <c:manualLayout>
          <c:xMode val="edge"/>
          <c:yMode val="edge"/>
          <c:x val="9.9314457891775468E-2"/>
          <c:y val="2.777777777777788E-2"/>
        </c:manualLayout>
      </c:layout>
    </c:title>
    <c:view3D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Foglio1!$B$3:$B$4</c:f>
              <c:strCache>
                <c:ptCount val="1"/>
                <c:pt idx="0">
                  <c:v>% defunti tra 0 e 12 anni</c:v>
                </c:pt>
              </c:strCache>
            </c:strRef>
          </c:tx>
          <c:cat>
            <c:strRef>
              <c:f>Foglio1!$A$5:$A$9</c:f>
              <c:strCache>
                <c:ptCount val="5"/>
                <c:pt idx="0">
                  <c:v>Buto</c:v>
                </c:pt>
                <c:pt idx="1">
                  <c:v>Caranza</c:v>
                </c:pt>
                <c:pt idx="2">
                  <c:v>Costola</c:v>
                </c:pt>
                <c:pt idx="3">
                  <c:v>Porciorasco</c:v>
                </c:pt>
                <c:pt idx="4">
                  <c:v>Teviggio</c:v>
                </c:pt>
              </c:strCache>
            </c:strRef>
          </c:cat>
          <c:val>
            <c:numRef>
              <c:f>Foglio1!$B$5:$B$9</c:f>
              <c:numCache>
                <c:formatCode>General</c:formatCode>
                <c:ptCount val="5"/>
                <c:pt idx="0">
                  <c:v>54.7</c:v>
                </c:pt>
                <c:pt idx="1">
                  <c:v>49.9</c:v>
                </c:pt>
                <c:pt idx="2">
                  <c:v>63.2</c:v>
                </c:pt>
                <c:pt idx="3">
                  <c:v>50.6</c:v>
                </c:pt>
                <c:pt idx="4">
                  <c:v>54.4</c:v>
                </c:pt>
              </c:numCache>
            </c:numRef>
          </c:val>
        </c:ser>
        <c:shape val="box"/>
        <c:axId val="71463296"/>
        <c:axId val="71464832"/>
        <c:axId val="0"/>
      </c:bar3DChart>
      <c:catAx>
        <c:axId val="71463296"/>
        <c:scaling>
          <c:orientation val="minMax"/>
        </c:scaling>
        <c:axPos val="l"/>
        <c:tickLblPos val="nextTo"/>
        <c:crossAx val="71464832"/>
        <c:crosses val="autoZero"/>
        <c:auto val="1"/>
        <c:lblAlgn val="ctr"/>
        <c:lblOffset val="100"/>
      </c:catAx>
      <c:valAx>
        <c:axId val="71464832"/>
        <c:scaling>
          <c:orientation val="minMax"/>
        </c:scaling>
        <c:axPos val="b"/>
        <c:majorGridlines/>
        <c:numFmt formatCode="General" sourceLinked="1"/>
        <c:tickLblPos val="nextTo"/>
        <c:crossAx val="71463296"/>
        <c:crosses val="autoZero"/>
        <c:crossBetween val="between"/>
      </c:valAx>
    </c:plotArea>
    <c:plotVisOnly val="1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41"/>
  <c:chart>
    <c:title>
      <c:tx>
        <c:rich>
          <a:bodyPr/>
          <a:lstStyle/>
          <a:p>
            <a:pPr>
              <a:defRPr/>
            </a:pPr>
            <a:r>
              <a:rPr lang="en-US" sz="1800" baseline="0" dirty="0" smtClean="0"/>
              <a:t>A Casanova, </a:t>
            </a:r>
            <a:r>
              <a:rPr lang="en-US" sz="1800" baseline="0" dirty="0" err="1" smtClean="0"/>
              <a:t>nel</a:t>
            </a:r>
            <a:r>
              <a:rPr lang="en-US" sz="1800" baseline="0" dirty="0" smtClean="0"/>
              <a:t> XIX </a:t>
            </a:r>
            <a:r>
              <a:rPr lang="en-US" sz="1800" baseline="0" dirty="0" err="1" smtClean="0"/>
              <a:t>secolo</a:t>
            </a:r>
            <a:r>
              <a:rPr lang="en-US" sz="1800" baseline="0" dirty="0" smtClean="0"/>
              <a:t>, </a:t>
            </a:r>
            <a:r>
              <a:rPr lang="en-US" sz="1800" baseline="0" dirty="0" err="1" smtClean="0"/>
              <a:t>i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deceduti</a:t>
            </a:r>
            <a:r>
              <a:rPr lang="en-US" sz="1800" baseline="0" dirty="0" smtClean="0"/>
              <a:t> </a:t>
            </a:r>
            <a:r>
              <a:rPr lang="en-US" sz="1800" baseline="0" dirty="0" err="1" smtClean="0"/>
              <a:t>tra</a:t>
            </a:r>
            <a:r>
              <a:rPr lang="en-US" sz="1800" baseline="0" dirty="0" smtClean="0"/>
              <a:t> 0 a 12 </a:t>
            </a:r>
            <a:r>
              <a:rPr lang="en-US" sz="1800" baseline="0" dirty="0" err="1" smtClean="0"/>
              <a:t>anni</a:t>
            </a:r>
            <a:r>
              <a:rPr lang="en-US" sz="1800" dirty="0" smtClean="0"/>
              <a:t>  </a:t>
            </a:r>
            <a:r>
              <a:rPr lang="en-US" sz="1800" dirty="0" err="1" smtClean="0"/>
              <a:t>d’età</a:t>
            </a:r>
            <a:r>
              <a:rPr lang="en-US" sz="1800" dirty="0" smtClean="0"/>
              <a:t> </a:t>
            </a:r>
            <a:r>
              <a:rPr lang="en-US" sz="1800" dirty="0" err="1" smtClean="0"/>
              <a:t>furono</a:t>
            </a:r>
            <a:r>
              <a:rPr lang="en-US" sz="1800" dirty="0" smtClean="0"/>
              <a:t> </a:t>
            </a:r>
            <a:r>
              <a:rPr lang="en-US" sz="1800" dirty="0" err="1" smtClean="0"/>
              <a:t>il</a:t>
            </a:r>
            <a:r>
              <a:rPr lang="en-US" sz="1800" dirty="0" smtClean="0"/>
              <a:t> 45,1% del </a:t>
            </a:r>
            <a:r>
              <a:rPr lang="en-US" sz="1800" dirty="0" err="1" smtClean="0"/>
              <a:t>totale</a:t>
            </a:r>
            <a:endParaRPr lang="en-US" sz="1800" dirty="0"/>
          </a:p>
        </c:rich>
      </c:tx>
      <c:layout>
        <c:manualLayout>
          <c:xMode val="edge"/>
          <c:yMode val="edge"/>
          <c:x val="0.11986301451156489"/>
          <c:y val="5.5673251812070723E-2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3.3161559462094342E-2"/>
          <c:y val="0.42622955392853101"/>
          <c:w val="0.61935206063366821"/>
          <c:h val="0.53328080838996306"/>
        </c:manualLayout>
      </c:layout>
      <c:pie3DChart>
        <c:varyColors val="1"/>
        <c:ser>
          <c:idx val="0"/>
          <c:order val="0"/>
          <c:tx>
            <c:strRef>
              <c:f>'1800'!$B$1</c:f>
              <c:strCache>
                <c:ptCount val="1"/>
                <c:pt idx="0">
                  <c:v>decessi</c:v>
                </c:pt>
              </c:strCache>
            </c:strRef>
          </c:tx>
          <c:explosion val="25"/>
          <c:cat>
            <c:strRef>
              <c:f>'1800'!$A$2:$A$3</c:f>
              <c:strCache>
                <c:ptCount val="2"/>
                <c:pt idx="0">
                  <c:v>da 0 a 12 anni</c:v>
                </c:pt>
                <c:pt idx="1">
                  <c:v>oltre 12 anni</c:v>
                </c:pt>
              </c:strCache>
            </c:strRef>
          </c:cat>
          <c:val>
            <c:numRef>
              <c:f>'1800'!$B$2:$B$3</c:f>
              <c:numCache>
                <c:formatCode>General</c:formatCode>
                <c:ptCount val="2"/>
                <c:pt idx="0">
                  <c:v>803</c:v>
                </c:pt>
                <c:pt idx="1">
                  <c:v>978</c:v>
                </c:pt>
              </c:numCache>
            </c:numRef>
          </c:val>
        </c:ser>
      </c:pie3DChart>
    </c:plotArea>
    <c:legend>
      <c:legendPos val="r"/>
    </c:legend>
    <c:plotVisOnly val="1"/>
  </c:chart>
  <c:txPr>
    <a:bodyPr/>
    <a:lstStyle/>
    <a:p>
      <a:pPr>
        <a:defRPr sz="1800"/>
      </a:pPr>
      <a:endParaRPr lang="it-IT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17"/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solidFill>
                  <a:srgbClr val="7030A0"/>
                </a:solidFill>
              </a:rPr>
              <a:t>Casanova - Media </a:t>
            </a:r>
            <a:r>
              <a:rPr lang="en-US" dirty="0" err="1">
                <a:solidFill>
                  <a:srgbClr val="7030A0"/>
                </a:solidFill>
              </a:rPr>
              <a:t>dell'età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dei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defunti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che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superarono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 err="1">
                <a:solidFill>
                  <a:srgbClr val="7030A0"/>
                </a:solidFill>
              </a:rPr>
              <a:t>i</a:t>
            </a:r>
            <a:r>
              <a:rPr lang="en-US" dirty="0">
                <a:solidFill>
                  <a:srgbClr val="7030A0"/>
                </a:solidFill>
              </a:rPr>
              <a:t> 12 </a:t>
            </a:r>
            <a:r>
              <a:rPr lang="en-US" dirty="0" err="1">
                <a:solidFill>
                  <a:srgbClr val="7030A0"/>
                </a:solidFill>
              </a:rPr>
              <a:t>anni</a:t>
            </a:r>
            <a:r>
              <a:rPr lang="en-US" dirty="0">
                <a:solidFill>
                  <a:srgbClr val="7030A0"/>
                </a:solidFill>
              </a:rPr>
              <a:t> </a:t>
            </a:r>
          </a:p>
        </c:rich>
      </c:tx>
      <c:layout>
        <c:manualLayout>
          <c:xMode val="edge"/>
          <c:yMode val="edge"/>
          <c:x val="0.10144895627916201"/>
          <c:y val="2.6176630780861795E-2"/>
        </c:manualLayout>
      </c:layout>
    </c:title>
    <c:view3D>
      <c:perspective val="30"/>
    </c:view3D>
    <c:plotArea>
      <c:layout>
        <c:manualLayout>
          <c:layoutTarget val="inner"/>
          <c:xMode val="edge"/>
          <c:yMode val="edge"/>
          <c:x val="5.5760748976974889E-2"/>
          <c:y val="0.33654842066164176"/>
          <c:w val="0.93524761529760025"/>
          <c:h val="0.52081765820765458"/>
        </c:manualLayout>
      </c:layout>
      <c:bar3DChart>
        <c:barDir val="col"/>
        <c:grouping val="standard"/>
        <c:ser>
          <c:idx val="0"/>
          <c:order val="0"/>
          <c:tx>
            <c:strRef>
              <c:f>Età!$B$2</c:f>
              <c:strCache>
                <c:ptCount val="1"/>
                <c:pt idx="0">
                  <c:v>maschi</c:v>
                </c:pt>
              </c:strCache>
            </c:strRef>
          </c:tx>
          <c:dLbls>
            <c:showVal val="1"/>
          </c:dLbls>
          <c:cat>
            <c:strRef>
              <c:f>Età!$A$3:$A$7</c:f>
              <c:strCache>
                <c:ptCount val="5"/>
                <c:pt idx="0">
                  <c:v>Seicento</c:v>
                </c:pt>
                <c:pt idx="1">
                  <c:v>Settecento</c:v>
                </c:pt>
                <c:pt idx="2">
                  <c:v>Ottocento</c:v>
                </c:pt>
                <c:pt idx="3">
                  <c:v>Novecento</c:v>
                </c:pt>
                <c:pt idx="4">
                  <c:v>dal 2000 al 2014</c:v>
                </c:pt>
              </c:strCache>
            </c:strRef>
          </c:cat>
          <c:val>
            <c:numRef>
              <c:f>Età!$B$3:$B$7</c:f>
              <c:numCache>
                <c:formatCode>General</c:formatCode>
                <c:ptCount val="5"/>
                <c:pt idx="0">
                  <c:v>51.7</c:v>
                </c:pt>
                <c:pt idx="1">
                  <c:v>55.1</c:v>
                </c:pt>
                <c:pt idx="2">
                  <c:v>56.7</c:v>
                </c:pt>
                <c:pt idx="3">
                  <c:v>67.3</c:v>
                </c:pt>
                <c:pt idx="4">
                  <c:v>74.5</c:v>
                </c:pt>
              </c:numCache>
            </c:numRef>
          </c:val>
        </c:ser>
        <c:ser>
          <c:idx val="1"/>
          <c:order val="1"/>
          <c:tx>
            <c:strRef>
              <c:f>Età!$C$2</c:f>
              <c:strCache>
                <c:ptCount val="1"/>
                <c:pt idx="0">
                  <c:v>femmine</c:v>
                </c:pt>
              </c:strCache>
            </c:strRef>
          </c:tx>
          <c:dLbls>
            <c:showVal val="1"/>
          </c:dLbls>
          <c:cat>
            <c:strRef>
              <c:f>Età!$A$3:$A$7</c:f>
              <c:strCache>
                <c:ptCount val="5"/>
                <c:pt idx="0">
                  <c:v>Seicento</c:v>
                </c:pt>
                <c:pt idx="1">
                  <c:v>Settecento</c:v>
                </c:pt>
                <c:pt idx="2">
                  <c:v>Ottocento</c:v>
                </c:pt>
                <c:pt idx="3">
                  <c:v>Novecento</c:v>
                </c:pt>
                <c:pt idx="4">
                  <c:v>dal 2000 al 2014</c:v>
                </c:pt>
              </c:strCache>
            </c:strRef>
          </c:cat>
          <c:val>
            <c:numRef>
              <c:f>Età!$C$3:$C$7</c:f>
              <c:numCache>
                <c:formatCode>General</c:formatCode>
                <c:ptCount val="5"/>
                <c:pt idx="0">
                  <c:v>51</c:v>
                </c:pt>
                <c:pt idx="1">
                  <c:v>52.3</c:v>
                </c:pt>
                <c:pt idx="2">
                  <c:v>51.6</c:v>
                </c:pt>
                <c:pt idx="3">
                  <c:v>66</c:v>
                </c:pt>
                <c:pt idx="4">
                  <c:v>83</c:v>
                </c:pt>
              </c:numCache>
            </c:numRef>
          </c:val>
        </c:ser>
        <c:dLbls>
          <c:showVal val="1"/>
        </c:dLbls>
        <c:shape val="box"/>
        <c:axId val="92398720"/>
        <c:axId val="92400256"/>
        <c:axId val="70977728"/>
      </c:bar3DChart>
      <c:catAx>
        <c:axId val="92398720"/>
        <c:scaling>
          <c:orientation val="minMax"/>
        </c:scaling>
        <c:axPos val="b"/>
        <c:majorTickMark val="none"/>
        <c:tickLblPos val="nextTo"/>
        <c:crossAx val="92400256"/>
        <c:crosses val="autoZero"/>
        <c:auto val="1"/>
        <c:lblAlgn val="ctr"/>
        <c:lblOffset val="100"/>
      </c:catAx>
      <c:valAx>
        <c:axId val="92400256"/>
        <c:scaling>
          <c:orientation val="minMax"/>
        </c:scaling>
        <c:delete val="1"/>
        <c:axPos val="l"/>
        <c:numFmt formatCode="General" sourceLinked="1"/>
        <c:tickLblPos val="none"/>
        <c:crossAx val="92398720"/>
        <c:crosses val="autoZero"/>
        <c:crossBetween val="between"/>
      </c:valAx>
      <c:serAx>
        <c:axId val="70977728"/>
        <c:scaling>
          <c:orientation val="minMax"/>
        </c:scaling>
        <c:delete val="1"/>
        <c:axPos val="b"/>
        <c:tickLblPos val="none"/>
        <c:crossAx val="92400256"/>
        <c:crosses val="autoZero"/>
      </c:serAx>
    </c:plotArea>
    <c:legend>
      <c:legendPos val="t"/>
      <c:layout>
        <c:manualLayout>
          <c:xMode val="edge"/>
          <c:yMode val="edge"/>
          <c:x val="0.33239341175772652"/>
          <c:y val="0.24838071752554786"/>
          <c:w val="0.31166685477458494"/>
          <c:h val="6.5114670489016424E-2"/>
        </c:manualLayout>
      </c:layout>
    </c:legend>
    <c:plotVisOnly val="1"/>
  </c:chart>
  <c:externalData r:id="rId1"/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chart>
    <c:title>
      <c:tx>
        <c:rich>
          <a:bodyPr/>
          <a:lstStyle/>
          <a:p>
            <a:pPr>
              <a:defRPr sz="1600" b="1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r>
              <a:rPr lang="it-IT" sz="1600" dirty="0" err="1" smtClean="0"/>
              <a:t>Buto</a:t>
            </a:r>
            <a:r>
              <a:rPr lang="it-IT" sz="1600" dirty="0" smtClean="0"/>
              <a:t> </a:t>
            </a:r>
            <a:r>
              <a:rPr lang="it-IT" sz="1600" dirty="0"/>
              <a:t>1608-2007</a:t>
            </a:r>
          </a:p>
        </c:rich>
      </c:tx>
      <c:layout>
        <c:manualLayout>
          <c:xMode val="edge"/>
          <c:yMode val="edge"/>
          <c:x val="0.25415459177618605"/>
          <c:y val="4.6475934595082732E-5"/>
        </c:manualLayout>
      </c:layout>
      <c:spPr>
        <a:noFill/>
        <a:ln w="25400">
          <a:noFill/>
        </a:ln>
      </c:spPr>
    </c:title>
    <c:view3D>
      <c:hPercent val="42"/>
      <c:depthPercent val="100"/>
      <c:rAngAx val="1"/>
    </c:view3D>
    <c:floor>
      <c:spPr>
        <a:solidFill>
          <a:srgbClr val="C0C0C0"/>
        </a:solidFill>
        <a:ln w="3175">
          <a:solidFill>
            <a:srgbClr val="000000"/>
          </a:solidFill>
          <a:prstDash val="solid"/>
        </a:ln>
      </c:spPr>
    </c:floor>
    <c:side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sideWall>
    <c:backWall>
      <c:spPr>
        <a:solidFill>
          <a:srgbClr val="C0C0C0"/>
        </a:solidFill>
        <a:ln w="12700">
          <a:solidFill>
            <a:srgbClr val="808080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0.2010879205156377"/>
          <c:y val="0.1981855573820106"/>
          <c:w val="0.73365231259968522"/>
          <c:h val="0.5"/>
        </c:manualLayout>
      </c:layout>
      <c:area3DChart>
        <c:grouping val="stacked"/>
        <c:ser>
          <c:idx val="0"/>
          <c:order val="0"/>
          <c:spPr>
            <a:solidFill>
              <a:srgbClr val="660066"/>
            </a:solidFill>
            <a:ln w="12700">
              <a:solidFill>
                <a:srgbClr val="000000"/>
              </a:solidFill>
              <a:prstDash val="solid"/>
            </a:ln>
          </c:spPr>
          <c:cat>
            <c:strRef>
              <c:f>Foglio1!$G$13:$G$27</c:f>
              <c:strCache>
                <c:ptCount val="15"/>
                <c:pt idx="0">
                  <c:v>a1608</c:v>
                </c:pt>
                <c:pt idx="1">
                  <c:v>a1670</c:v>
                </c:pt>
                <c:pt idx="2">
                  <c:v>a1737</c:v>
                </c:pt>
                <c:pt idx="3">
                  <c:v>a1793</c:v>
                </c:pt>
                <c:pt idx="4">
                  <c:v>a1805</c:v>
                </c:pt>
                <c:pt idx="5">
                  <c:v>a1821</c:v>
                </c:pt>
                <c:pt idx="6">
                  <c:v>a1835</c:v>
                </c:pt>
                <c:pt idx="7">
                  <c:v>a1871</c:v>
                </c:pt>
                <c:pt idx="8">
                  <c:v>a1901</c:v>
                </c:pt>
                <c:pt idx="9">
                  <c:v>a1924</c:v>
                </c:pt>
                <c:pt idx="10">
                  <c:v>a1931</c:v>
                </c:pt>
                <c:pt idx="11">
                  <c:v>a1937</c:v>
                </c:pt>
                <c:pt idx="12">
                  <c:v>a1948</c:v>
                </c:pt>
                <c:pt idx="13">
                  <c:v>a1970</c:v>
                </c:pt>
                <c:pt idx="14">
                  <c:v>a2007</c:v>
                </c:pt>
              </c:strCache>
            </c:strRef>
          </c:cat>
          <c:val>
            <c:numRef>
              <c:f>Foglio1!$H$13:$H$27</c:f>
              <c:numCache>
                <c:formatCode>General</c:formatCode>
                <c:ptCount val="15"/>
                <c:pt idx="0">
                  <c:v>75</c:v>
                </c:pt>
                <c:pt idx="1">
                  <c:v>59</c:v>
                </c:pt>
                <c:pt idx="2">
                  <c:v>96</c:v>
                </c:pt>
                <c:pt idx="3">
                  <c:v>94</c:v>
                </c:pt>
                <c:pt idx="4">
                  <c:v>82</c:v>
                </c:pt>
                <c:pt idx="5">
                  <c:v>98</c:v>
                </c:pt>
                <c:pt idx="6">
                  <c:v>128</c:v>
                </c:pt>
                <c:pt idx="7">
                  <c:v>210</c:v>
                </c:pt>
                <c:pt idx="8">
                  <c:v>215</c:v>
                </c:pt>
                <c:pt idx="9">
                  <c:v>207</c:v>
                </c:pt>
                <c:pt idx="10">
                  <c:v>230</c:v>
                </c:pt>
                <c:pt idx="11">
                  <c:v>244</c:v>
                </c:pt>
                <c:pt idx="12">
                  <c:v>231</c:v>
                </c:pt>
                <c:pt idx="13">
                  <c:v>110</c:v>
                </c:pt>
                <c:pt idx="14">
                  <c:v>20</c:v>
                </c:pt>
              </c:numCache>
            </c:numRef>
          </c:val>
        </c:ser>
        <c:axId val="71415296"/>
        <c:axId val="71416832"/>
        <c:axId val="0"/>
      </c:area3DChart>
      <c:catAx>
        <c:axId val="71415296"/>
        <c:scaling>
          <c:orientation val="minMax"/>
        </c:scaling>
        <c:axPos val="b"/>
        <c:numFmt formatCode="General" sourceLinked="1"/>
        <c:tickLblPos val="low"/>
        <c:spPr>
          <a:ln w="3175">
            <a:solidFill>
              <a:srgbClr val="000000"/>
            </a:solidFill>
            <a:prstDash val="solid"/>
          </a:ln>
        </c:spPr>
        <c:txPr>
          <a:bodyPr rot="-2700000" vert="horz"/>
          <a:lstStyle/>
          <a:p>
            <a:pPr>
              <a:defRPr sz="9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71416832"/>
        <c:crosses val="autoZero"/>
        <c:auto val="1"/>
        <c:lblAlgn val="ctr"/>
        <c:lblOffset val="100"/>
        <c:tickLblSkip val="2"/>
        <c:tickMarkSkip val="1"/>
      </c:catAx>
      <c:valAx>
        <c:axId val="71416832"/>
        <c:scaling>
          <c:orientation val="minMax"/>
        </c:scaling>
        <c:axPos val="l"/>
        <c:majorGridlines>
          <c:spPr>
            <a:ln w="3175">
              <a:solidFill>
                <a:srgbClr val="000000"/>
              </a:solidFill>
              <a:prstDash val="solid"/>
            </a:ln>
          </c:spPr>
        </c:majorGridlines>
        <c:numFmt formatCode="General" sourceLinked="1"/>
        <c:tickLblPos val="nextTo"/>
        <c:spPr>
          <a:ln w="3175">
            <a:solidFill>
              <a:srgbClr val="000000"/>
            </a:solidFill>
            <a:prstDash val="solid"/>
          </a:ln>
        </c:spPr>
        <c:txPr>
          <a:bodyPr rot="0" vert="horz"/>
          <a:lstStyle/>
          <a:p>
            <a:pPr>
              <a:defRPr sz="105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it-IT"/>
          </a:p>
        </c:txPr>
        <c:crossAx val="71415296"/>
        <c:crosses val="autoZero"/>
        <c:crossBetween val="midCat"/>
      </c:valAx>
      <c:spPr>
        <a:noFill/>
        <a:ln w="25400">
          <a:noFill/>
        </a:ln>
      </c:spPr>
    </c:plotArea>
    <c:plotVisOnly val="1"/>
    <c:dispBlanksAs val="zero"/>
  </c:chart>
  <c:spPr>
    <a:solidFill>
      <a:srgbClr val="FFFFFF"/>
    </a:solidFill>
    <a:ln w="3175">
      <a:solidFill>
        <a:srgbClr val="000000"/>
      </a:solidFill>
      <a:prstDash val="solid"/>
    </a:ln>
  </c:spPr>
  <c:txPr>
    <a:bodyPr/>
    <a:lstStyle/>
    <a:p>
      <a:pPr>
        <a:defRPr sz="105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it-IT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1"/>
  <c:chart>
    <c:title>
      <c:tx>
        <c:rich>
          <a:bodyPr/>
          <a:lstStyle/>
          <a:p>
            <a:pPr>
              <a:defRPr sz="1600"/>
            </a:pPr>
            <a:r>
              <a:rPr lang="it-IT" sz="1600" dirty="0" err="1" smtClean="0"/>
              <a:t>Caranza</a:t>
            </a:r>
            <a:r>
              <a:rPr lang="it-IT" sz="1600" baseline="0" dirty="0" smtClean="0"/>
              <a:t> </a:t>
            </a:r>
            <a:r>
              <a:rPr lang="it-IT" sz="1600" dirty="0" smtClean="0"/>
              <a:t>1599-2013</a:t>
            </a:r>
            <a:endParaRPr lang="it-IT" sz="1600" dirty="0"/>
          </a:p>
        </c:rich>
      </c:tx>
      <c:layout>
        <c:manualLayout>
          <c:xMode val="edge"/>
          <c:yMode val="edge"/>
          <c:x val="0.22175275278055517"/>
          <c:y val="3.306924230641041E-2"/>
        </c:manualLayout>
      </c:layout>
      <c:overlay val="1"/>
    </c:title>
    <c:view3D>
      <c:perspective val="50"/>
    </c:view3D>
    <c:plotArea>
      <c:layout>
        <c:manualLayout>
          <c:layoutTarget val="inner"/>
          <c:xMode val="edge"/>
          <c:yMode val="edge"/>
          <c:x val="0.13391761380518444"/>
          <c:y val="8.3285499142071173E-2"/>
          <c:w val="0.76756749250083545"/>
          <c:h val="0.71635559011961669"/>
        </c:manualLayout>
      </c:layout>
      <c:area3DChart>
        <c:grouping val="stacked"/>
        <c:ser>
          <c:idx val="0"/>
          <c:order val="0"/>
          <c:spPr>
            <a:solidFill>
              <a:schemeClr val="lt1"/>
            </a:solidFill>
            <a:ln w="25400" cap="flat" cmpd="sng" algn="ctr">
              <a:solidFill>
                <a:schemeClr val="dk1"/>
              </a:solidFill>
              <a:prstDash val="solid"/>
            </a:ln>
            <a:effectLst/>
            <a:scene3d>
              <a:camera prst="orthographicFront"/>
              <a:lightRig rig="threePt" dir="t"/>
            </a:scene3d>
            <a:sp3d>
              <a:contourClr>
                <a:srgbClr val="000000"/>
              </a:contourClr>
            </a:sp3d>
          </c:spPr>
          <c:dLbls>
            <c:delete val="1"/>
          </c:dLbls>
          <c:cat>
            <c:strRef>
              <c:f>Foglio1!$A$14:$A$27</c:f>
              <c:strCache>
                <c:ptCount val="14"/>
                <c:pt idx="0">
                  <c:v> </c:v>
                </c:pt>
                <c:pt idx="1">
                  <c:v>"1599</c:v>
                </c:pt>
                <c:pt idx="2">
                  <c:v>"1762</c:v>
                </c:pt>
                <c:pt idx="3">
                  <c:v>"1795</c:v>
                </c:pt>
                <c:pt idx="4">
                  <c:v>"1817</c:v>
                </c:pt>
                <c:pt idx="5">
                  <c:v>"1848</c:v>
                </c:pt>
                <c:pt idx="6">
                  <c:v>"1884</c:v>
                </c:pt>
                <c:pt idx="7">
                  <c:v>"1919</c:v>
                </c:pt>
                <c:pt idx="8">
                  <c:v>"1928</c:v>
                </c:pt>
                <c:pt idx="9">
                  <c:v>"1939</c:v>
                </c:pt>
                <c:pt idx="10">
                  <c:v>"1960</c:v>
                </c:pt>
                <c:pt idx="11">
                  <c:v>"1972</c:v>
                </c:pt>
                <c:pt idx="12">
                  <c:v>"1997</c:v>
                </c:pt>
                <c:pt idx="13">
                  <c:v>"2013</c:v>
                </c:pt>
              </c:strCache>
            </c:strRef>
          </c:cat>
          <c:val>
            <c:numRef>
              <c:f>Foglio1!$B$14:$B$27</c:f>
              <c:numCache>
                <c:formatCode>General</c:formatCode>
                <c:ptCount val="14"/>
                <c:pt idx="1">
                  <c:v>381</c:v>
                </c:pt>
                <c:pt idx="2">
                  <c:v>398</c:v>
                </c:pt>
                <c:pt idx="3">
                  <c:v>508</c:v>
                </c:pt>
                <c:pt idx="4">
                  <c:v>367</c:v>
                </c:pt>
                <c:pt idx="5">
                  <c:v>531</c:v>
                </c:pt>
                <c:pt idx="6">
                  <c:v>508</c:v>
                </c:pt>
                <c:pt idx="7">
                  <c:v>535</c:v>
                </c:pt>
                <c:pt idx="8">
                  <c:v>490</c:v>
                </c:pt>
                <c:pt idx="9">
                  <c:v>521</c:v>
                </c:pt>
                <c:pt idx="10">
                  <c:v>317</c:v>
                </c:pt>
                <c:pt idx="11">
                  <c:v>171</c:v>
                </c:pt>
                <c:pt idx="12">
                  <c:v>148</c:v>
                </c:pt>
                <c:pt idx="13">
                  <c:v>69</c:v>
                </c:pt>
              </c:numCache>
            </c:numRef>
          </c:val>
        </c:ser>
        <c:dLbls>
          <c:showVal val="1"/>
        </c:dLbls>
        <c:axId val="92863104"/>
        <c:axId val="92995968"/>
        <c:axId val="0"/>
      </c:area3DChart>
      <c:catAx>
        <c:axId val="92863104"/>
        <c:scaling>
          <c:orientation val="minMax"/>
        </c:scaling>
        <c:axPos val="b"/>
        <c:majorTickMark val="none"/>
        <c:tickLblPos val="nextTo"/>
        <c:txPr>
          <a:bodyPr/>
          <a:lstStyle/>
          <a:p>
            <a:pPr>
              <a:defRPr sz="900"/>
            </a:pPr>
            <a:endParaRPr lang="it-IT"/>
          </a:p>
        </c:txPr>
        <c:crossAx val="92995968"/>
        <c:crosses val="autoZero"/>
        <c:auto val="1"/>
        <c:lblAlgn val="ctr"/>
        <c:lblOffset val="100"/>
      </c:catAx>
      <c:valAx>
        <c:axId val="92995968"/>
        <c:scaling>
          <c:orientation val="minMax"/>
        </c:scaling>
        <c:axPos val="l"/>
        <c:numFmt formatCode="General" sourceLinked="1"/>
        <c:majorTickMark val="none"/>
        <c:tickLblPos val="nextTo"/>
        <c:crossAx val="92863104"/>
        <c:crosses val="autoZero"/>
        <c:crossBetween val="midCat"/>
      </c:valAx>
      <c:spPr>
        <a:noFill/>
        <a:ln w="25400">
          <a:noFill/>
        </a:ln>
      </c:spPr>
    </c:plotArea>
    <c:plotVisOnly val="1"/>
  </c:chart>
  <c:spPr>
    <a:ln>
      <a:noFill/>
    </a:ln>
  </c:spPr>
  <c:externalData r:id="rId1"/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25"/>
  <c:chart>
    <c:title>
      <c:tx>
        <c:rich>
          <a:bodyPr/>
          <a:lstStyle/>
          <a:p>
            <a:pPr>
              <a:defRPr sz="1600"/>
            </a:pPr>
            <a:r>
              <a:rPr lang="en-US" sz="1600" dirty="0" err="1" smtClean="0"/>
              <a:t>Costola</a:t>
            </a:r>
            <a:r>
              <a:rPr lang="en-US" sz="1600" baseline="0" dirty="0" smtClean="0"/>
              <a:t> 1614-2016</a:t>
            </a:r>
            <a:r>
              <a:rPr lang="en-US" sz="1600" dirty="0" smtClean="0"/>
              <a:t> </a:t>
            </a:r>
            <a:endParaRPr lang="en-US" sz="1600" dirty="0"/>
          </a:p>
        </c:rich>
      </c:tx>
    </c:title>
    <c:plotArea>
      <c:layout/>
      <c:lineChart>
        <c:grouping val="standard"/>
        <c:ser>
          <c:idx val="0"/>
          <c:order val="0"/>
          <c:tx>
            <c:strRef>
              <c:f>Foglio1!$B$2</c:f>
              <c:strCache>
                <c:ptCount val="1"/>
                <c:pt idx="0">
                  <c:v>Abitanti</c:v>
                </c:pt>
              </c:strCache>
            </c:strRef>
          </c:tx>
          <c:marker>
            <c:symbol val="none"/>
          </c:marker>
          <c:cat>
            <c:numRef>
              <c:f>Foglio1!$A$3:$A$11</c:f>
              <c:numCache>
                <c:formatCode>General</c:formatCode>
                <c:ptCount val="9"/>
                <c:pt idx="0">
                  <c:v>1614</c:v>
                </c:pt>
                <c:pt idx="1">
                  <c:v>1799</c:v>
                </c:pt>
                <c:pt idx="2">
                  <c:v>1837</c:v>
                </c:pt>
                <c:pt idx="3">
                  <c:v>1853</c:v>
                </c:pt>
                <c:pt idx="4">
                  <c:v>1873</c:v>
                </c:pt>
                <c:pt idx="5">
                  <c:v>1901</c:v>
                </c:pt>
                <c:pt idx="6">
                  <c:v>1949</c:v>
                </c:pt>
                <c:pt idx="7">
                  <c:v>1962</c:v>
                </c:pt>
                <c:pt idx="8">
                  <c:v>2016</c:v>
                </c:pt>
              </c:numCache>
            </c:numRef>
          </c:cat>
          <c:val>
            <c:numRef>
              <c:f>Foglio1!$B$3:$B$11</c:f>
              <c:numCache>
                <c:formatCode>General</c:formatCode>
                <c:ptCount val="9"/>
                <c:pt idx="0">
                  <c:v>125</c:v>
                </c:pt>
                <c:pt idx="1">
                  <c:v>250</c:v>
                </c:pt>
                <c:pt idx="2">
                  <c:v>262</c:v>
                </c:pt>
                <c:pt idx="3">
                  <c:v>268</c:v>
                </c:pt>
                <c:pt idx="4">
                  <c:v>287</c:v>
                </c:pt>
                <c:pt idx="5">
                  <c:v>221</c:v>
                </c:pt>
                <c:pt idx="6">
                  <c:v>216</c:v>
                </c:pt>
                <c:pt idx="7">
                  <c:v>147</c:v>
                </c:pt>
                <c:pt idx="8">
                  <c:v>56</c:v>
                </c:pt>
              </c:numCache>
            </c:numRef>
          </c:val>
        </c:ser>
        <c:marker val="1"/>
        <c:axId val="93003136"/>
        <c:axId val="93029504"/>
      </c:lineChart>
      <c:catAx>
        <c:axId val="93003136"/>
        <c:scaling>
          <c:orientation val="minMax"/>
        </c:scaling>
        <c:axPos val="b"/>
        <c:numFmt formatCode="General" sourceLinked="1"/>
        <c:tickLblPos val="nextTo"/>
        <c:crossAx val="93029504"/>
        <c:crosses val="autoZero"/>
        <c:auto val="1"/>
        <c:lblAlgn val="ctr"/>
        <c:lblOffset val="100"/>
      </c:catAx>
      <c:valAx>
        <c:axId val="93029504"/>
        <c:scaling>
          <c:orientation val="minMax"/>
        </c:scaling>
        <c:axPos val="l"/>
        <c:majorGridlines/>
        <c:numFmt formatCode="General" sourceLinked="1"/>
        <c:tickLblPos val="nextTo"/>
        <c:crossAx val="93003136"/>
        <c:crosses val="autoZero"/>
        <c:crossBetween val="between"/>
      </c:valAx>
    </c:plotArea>
    <c:plotVisOnly val="1"/>
  </c:chart>
  <c:spPr>
    <a:solidFill>
      <a:schemeClr val="lt1"/>
    </a:solidFill>
    <a:ln w="25400" cap="flat" cmpd="sng" algn="ctr">
      <a:solidFill>
        <a:schemeClr val="dk1"/>
      </a:solidFill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it-IT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1"/>
  <c:chart>
    <c:title>
      <c:tx>
        <c:rich>
          <a:bodyPr/>
          <a:lstStyle/>
          <a:p>
            <a:pPr>
              <a:defRPr sz="1600"/>
            </a:pPr>
            <a:r>
              <a:rPr lang="en-US" sz="1600" dirty="0" smtClean="0"/>
              <a:t> </a:t>
            </a:r>
            <a:r>
              <a:rPr lang="en-US" sz="1600" dirty="0" err="1"/>
              <a:t>Porciorasco</a:t>
            </a:r>
            <a:r>
              <a:rPr lang="en-US" sz="1600" dirty="0"/>
              <a:t> 1780-2011</a:t>
            </a:r>
          </a:p>
          <a:p>
            <a:pPr>
              <a:defRPr sz="1600"/>
            </a:pPr>
            <a:endParaRPr lang="en-US" sz="1600" dirty="0"/>
          </a:p>
        </c:rich>
      </c:tx>
      <c:layout>
        <c:manualLayout>
          <c:xMode val="edge"/>
          <c:yMode val="edge"/>
          <c:x val="7.4873803195656327E-2"/>
          <c:y val="0.13788496652465002"/>
        </c:manualLayout>
      </c:layout>
    </c:title>
    <c:view3D>
      <c:perspective val="30"/>
    </c:view3D>
    <c:plotArea>
      <c:layout>
        <c:manualLayout>
          <c:layoutTarget val="inner"/>
          <c:xMode val="edge"/>
          <c:yMode val="edge"/>
          <c:x val="0.12160148975791456"/>
          <c:y val="0.23083869234167781"/>
          <c:w val="0.7889438261558106"/>
          <c:h val="0.57680929509124312"/>
        </c:manualLayout>
      </c:layout>
      <c:area3DChart>
        <c:grouping val="standard"/>
        <c:ser>
          <c:idx val="0"/>
          <c:order val="0"/>
          <c:tx>
            <c:strRef>
              <c:f>Foglio1!$B$2</c:f>
              <c:strCache>
                <c:ptCount val="1"/>
                <c:pt idx="0">
                  <c:v>Residenti</c:v>
                </c:pt>
              </c:strCache>
            </c:strRef>
          </c:tx>
          <c:spPr>
            <a:ln w="19050"/>
          </c:spPr>
          <c:cat>
            <c:strRef>
              <c:f>Foglio1!$A$3:$A$11</c:f>
              <c:strCache>
                <c:ptCount val="9"/>
                <c:pt idx="0">
                  <c:v>"1780</c:v>
                </c:pt>
                <c:pt idx="1">
                  <c:v>"1799</c:v>
                </c:pt>
                <c:pt idx="2">
                  <c:v>"1837</c:v>
                </c:pt>
                <c:pt idx="3">
                  <c:v>"1854</c:v>
                </c:pt>
                <c:pt idx="4">
                  <c:v>"1884</c:v>
                </c:pt>
                <c:pt idx="5">
                  <c:v>"1924</c:v>
                </c:pt>
                <c:pt idx="6">
                  <c:v>"1946</c:v>
                </c:pt>
                <c:pt idx="7">
                  <c:v>"1963</c:v>
                </c:pt>
                <c:pt idx="8">
                  <c:v>"2011</c:v>
                </c:pt>
              </c:strCache>
            </c:strRef>
          </c:cat>
          <c:val>
            <c:numRef>
              <c:f>Foglio1!$B$3:$B$11</c:f>
              <c:numCache>
                <c:formatCode>General</c:formatCode>
                <c:ptCount val="9"/>
                <c:pt idx="0">
                  <c:v>96</c:v>
                </c:pt>
                <c:pt idx="1">
                  <c:v>120</c:v>
                </c:pt>
                <c:pt idx="2">
                  <c:v>114</c:v>
                </c:pt>
                <c:pt idx="3">
                  <c:v>132</c:v>
                </c:pt>
                <c:pt idx="4">
                  <c:v>100</c:v>
                </c:pt>
                <c:pt idx="5">
                  <c:v>84</c:v>
                </c:pt>
                <c:pt idx="6">
                  <c:v>95</c:v>
                </c:pt>
                <c:pt idx="7">
                  <c:v>39</c:v>
                </c:pt>
                <c:pt idx="8">
                  <c:v>6</c:v>
                </c:pt>
              </c:numCache>
            </c:numRef>
          </c:val>
        </c:ser>
        <c:dropLines/>
        <c:axId val="92733440"/>
        <c:axId val="92734976"/>
        <c:axId val="71375488"/>
      </c:area3DChart>
      <c:catAx>
        <c:axId val="92733440"/>
        <c:scaling>
          <c:orientation val="minMax"/>
        </c:scaling>
        <c:axPos val="b"/>
        <c:majorGridlines/>
        <c:minorGridlines/>
        <c:tickLblPos val="nextTo"/>
        <c:crossAx val="92734976"/>
        <c:crosses val="autoZero"/>
        <c:auto val="1"/>
        <c:lblAlgn val="ctr"/>
        <c:lblOffset val="100"/>
      </c:catAx>
      <c:valAx>
        <c:axId val="92734976"/>
        <c:scaling>
          <c:orientation val="minMax"/>
        </c:scaling>
        <c:axPos val="l"/>
        <c:majorGridlines/>
        <c:minorGridlines/>
        <c:numFmt formatCode="General" sourceLinked="1"/>
        <c:tickLblPos val="nextTo"/>
        <c:crossAx val="92733440"/>
        <c:crosses val="autoZero"/>
        <c:crossBetween val="midCat"/>
      </c:valAx>
      <c:serAx>
        <c:axId val="71375488"/>
        <c:scaling>
          <c:orientation val="minMax"/>
        </c:scaling>
        <c:delete val="1"/>
        <c:axPos val="b"/>
        <c:majorGridlines/>
        <c:minorGridlines/>
        <c:tickLblPos val="none"/>
        <c:crossAx val="92734976"/>
        <c:crosses val="autoZero"/>
      </c:serAx>
    </c:plotArea>
    <c:plotVisOnly val="1"/>
  </c:chart>
  <c:spPr>
    <a:ln>
      <a:noFill/>
    </a:ln>
  </c:sp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it-IT"/>
  <c:style val="25"/>
  <c:chart>
    <c:title>
      <c:tx>
        <c:rich>
          <a:bodyPr/>
          <a:lstStyle/>
          <a:p>
            <a:pPr>
              <a:defRPr>
                <a:solidFill>
                  <a:schemeClr val="accent6">
                    <a:lumMod val="75000"/>
                  </a:schemeClr>
                </a:solidFill>
              </a:defRPr>
            </a:pP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Abitanti  a Casanova </a:t>
            </a:r>
            <a:endParaRPr lang="it-IT" dirty="0" smtClean="0">
              <a:solidFill>
                <a:schemeClr val="accent6">
                  <a:lumMod val="75000"/>
                </a:schemeClr>
              </a:solidFill>
            </a:endParaRPr>
          </a:p>
          <a:p>
            <a:pPr>
              <a:defRPr>
                <a:solidFill>
                  <a:schemeClr val="accent6">
                    <a:lumMod val="75000"/>
                  </a:schemeClr>
                </a:solidFill>
              </a:defRPr>
            </a:pPr>
            <a:r>
              <a:rPr lang="it-IT" dirty="0" smtClean="0">
                <a:solidFill>
                  <a:schemeClr val="accent6">
                    <a:lumMod val="75000"/>
                  </a:schemeClr>
                </a:solidFill>
              </a:rPr>
              <a:t>dal </a:t>
            </a:r>
            <a:r>
              <a:rPr lang="it-IT" dirty="0">
                <a:solidFill>
                  <a:schemeClr val="accent6">
                    <a:lumMod val="75000"/>
                  </a:schemeClr>
                </a:solidFill>
              </a:rPr>
              <a:t>1595 al 2014</a:t>
            </a:r>
          </a:p>
        </c:rich>
      </c:tx>
      <c:layout>
        <c:manualLayout>
          <c:xMode val="edge"/>
          <c:yMode val="edge"/>
          <c:x val="0.52291880731298368"/>
          <c:y val="4.5038786818314393E-2"/>
        </c:manualLayout>
      </c:layout>
    </c:title>
    <c:view3D>
      <c:perspective val="30"/>
    </c:view3D>
    <c:plotArea>
      <c:layout/>
      <c:area3DChart>
        <c:grouping val="standard"/>
        <c:ser>
          <c:idx val="0"/>
          <c:order val="0"/>
          <c:tx>
            <c:strRef>
              <c:f>Foglio1!$H$7</c:f>
              <c:strCache>
                <c:ptCount val="1"/>
                <c:pt idx="0">
                  <c:v>Abitanti</c:v>
                </c:pt>
              </c:strCache>
            </c:strRef>
          </c:tx>
          <c:spPr>
            <a:gradFill rotWithShape="1">
              <a:gsLst>
                <a:gs pos="0">
                  <a:schemeClr val="accent6">
                    <a:tint val="75000"/>
                    <a:shade val="85000"/>
                    <a:satMod val="230000"/>
                  </a:schemeClr>
                </a:gs>
                <a:gs pos="25000">
                  <a:schemeClr val="accent6">
                    <a:tint val="90000"/>
                    <a:shade val="70000"/>
                    <a:satMod val="220000"/>
                  </a:schemeClr>
                </a:gs>
                <a:gs pos="50000">
                  <a:schemeClr val="accent6">
                    <a:tint val="90000"/>
                    <a:shade val="58000"/>
                    <a:satMod val="225000"/>
                  </a:schemeClr>
                </a:gs>
                <a:gs pos="65000">
                  <a:schemeClr val="accent6">
                    <a:tint val="90000"/>
                    <a:shade val="58000"/>
                    <a:satMod val="225000"/>
                  </a:schemeClr>
                </a:gs>
                <a:gs pos="80000">
                  <a:schemeClr val="accent6">
                    <a:tint val="90000"/>
                    <a:shade val="69000"/>
                    <a:satMod val="220000"/>
                  </a:schemeClr>
                </a:gs>
                <a:gs pos="100000">
                  <a:schemeClr val="accent6">
                    <a:tint val="77000"/>
                    <a:shade val="80000"/>
                    <a:satMod val="230000"/>
                  </a:schemeClr>
                </a:gs>
              </a:gsLst>
              <a:lin ang="5400000" scaled="1"/>
            </a:gradFill>
            <a:ln>
              <a:noFill/>
            </a:ln>
            <a:effectLst>
              <a:outerShdw blurRad="76200" dist="50800" dir="5400000" rotWithShape="0">
                <a:srgbClr val="4E3B30">
                  <a:alpha val="60000"/>
                </a:srgbClr>
              </a:outerShdw>
            </a:effectLst>
            <a:scene3d>
              <a:camera prst="obliqueTopLeft" fov="600000">
                <a:rot lat="0" lon="0" rev="0"/>
              </a:camera>
              <a:lightRig rig="balanced" dir="t">
                <a:rot lat="0" lon="0" rev="19200000"/>
              </a:lightRig>
            </a:scene3d>
            <a:sp3d contourW="12700" prstMaterial="matte">
              <a:bevelT w="60000" h="50800"/>
              <a:contourClr>
                <a:schemeClr val="accent6">
                  <a:shade val="60000"/>
                  <a:satMod val="110000"/>
                </a:schemeClr>
              </a:contourClr>
            </a:sp3d>
          </c:spPr>
          <c:cat>
            <c:strRef>
              <c:f>Foglio1!$I$6:$R$6</c:f>
              <c:strCache>
                <c:ptCount val="10"/>
                <c:pt idx="0">
                  <c:v>"1595</c:v>
                </c:pt>
                <c:pt idx="1">
                  <c:v>"1780</c:v>
                </c:pt>
                <c:pt idx="2">
                  <c:v>"1807</c:v>
                </c:pt>
                <c:pt idx="3">
                  <c:v>"1829</c:v>
                </c:pt>
                <c:pt idx="4">
                  <c:v>"1838</c:v>
                </c:pt>
                <c:pt idx="5">
                  <c:v>"1863</c:v>
                </c:pt>
                <c:pt idx="6">
                  <c:v>"1906</c:v>
                </c:pt>
                <c:pt idx="7">
                  <c:v>"1929</c:v>
                </c:pt>
                <c:pt idx="8">
                  <c:v>"1991</c:v>
                </c:pt>
                <c:pt idx="9">
                  <c:v>"2014</c:v>
                </c:pt>
              </c:strCache>
            </c:strRef>
          </c:cat>
          <c:val>
            <c:numRef>
              <c:f>Foglio1!$I$7:$R$7</c:f>
              <c:numCache>
                <c:formatCode>General</c:formatCode>
                <c:ptCount val="10"/>
                <c:pt idx="0">
                  <c:v>516</c:v>
                </c:pt>
                <c:pt idx="1">
                  <c:v>655</c:v>
                </c:pt>
                <c:pt idx="2">
                  <c:v>630</c:v>
                </c:pt>
                <c:pt idx="3">
                  <c:v>740</c:v>
                </c:pt>
                <c:pt idx="4">
                  <c:v>675</c:v>
                </c:pt>
                <c:pt idx="5">
                  <c:v>702</c:v>
                </c:pt>
                <c:pt idx="6">
                  <c:v>897</c:v>
                </c:pt>
                <c:pt idx="7">
                  <c:v>952</c:v>
                </c:pt>
                <c:pt idx="8">
                  <c:v>302</c:v>
                </c:pt>
                <c:pt idx="9">
                  <c:v>187</c:v>
                </c:pt>
              </c:numCache>
            </c:numRef>
          </c:val>
        </c:ser>
        <c:axId val="92752128"/>
        <c:axId val="92770304"/>
        <c:axId val="93036544"/>
      </c:area3DChart>
      <c:catAx>
        <c:axId val="92752128"/>
        <c:scaling>
          <c:orientation val="minMax"/>
        </c:scaling>
        <c:axPos val="b"/>
        <c:majorTickMark val="none"/>
        <c:tickLblPos val="nextTo"/>
        <c:crossAx val="92770304"/>
        <c:crosses val="autoZero"/>
        <c:auto val="1"/>
        <c:lblAlgn val="ctr"/>
        <c:lblOffset val="100"/>
      </c:catAx>
      <c:valAx>
        <c:axId val="92770304"/>
        <c:scaling>
          <c:orientation val="minMax"/>
        </c:scaling>
        <c:axPos val="l"/>
        <c:majorGridlines/>
        <c:numFmt formatCode="General" sourceLinked="1"/>
        <c:majorTickMark val="none"/>
        <c:tickLblPos val="nextTo"/>
        <c:crossAx val="92752128"/>
        <c:crosses val="autoZero"/>
        <c:crossBetween val="midCat"/>
      </c:valAx>
      <c:serAx>
        <c:axId val="93036544"/>
        <c:scaling>
          <c:orientation val="minMax"/>
        </c:scaling>
        <c:delete val="1"/>
        <c:axPos val="b"/>
        <c:tickLblPos val="none"/>
        <c:crossAx val="92770304"/>
        <c:crosses val="autoZero"/>
      </c:serAx>
    </c:plotArea>
    <c:plotVisOnly val="1"/>
  </c:chart>
  <c:externalData r:id="rId1"/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0.13351</cdr:x>
      <cdr:y>0.78702</cdr:y>
    </cdr:from>
    <cdr:to>
      <cdr:x>0.34542</cdr:x>
      <cdr:y>1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576064" y="2304256"/>
          <a:ext cx="914400" cy="62358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dirty="0"/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0.33333</cdr:x>
      <cdr:y>0.46875</cdr:y>
    </cdr:from>
    <cdr:to>
      <cdr:x>0.62865</cdr:x>
      <cdr:y>0.82149</cdr:y>
    </cdr:to>
    <cdr:sp macro="" textlink="">
      <cdr:nvSpPr>
        <cdr:cNvPr id="2" name="CasellaDiTesto 1"/>
        <cdr:cNvSpPr txBox="1"/>
      </cdr:nvSpPr>
      <cdr:spPr>
        <a:xfrm xmlns:a="http://schemas.openxmlformats.org/drawingml/2006/main">
          <a:off x="864096" y="1080120"/>
          <a:ext cx="765544" cy="8128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endParaRPr lang="it-IT" sz="1100" b="1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87F48D-B8DB-4029-8F9F-9458CD60BE05}" type="datetimeFigureOut">
              <a:rPr lang="it-IT" smtClean="0"/>
              <a:pPr/>
              <a:t>03/10/2018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68F876-34A8-4502-BA41-1919F06E49A8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Titolo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Sottotitolo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it-IT" smtClean="0"/>
              <a:t>Fare clic per modificare lo stile del sottotitolo dello schema</a:t>
            </a:r>
            <a:endParaRPr kumimoji="0" lang="en-US"/>
          </a:p>
        </p:txBody>
      </p:sp>
      <p:sp>
        <p:nvSpPr>
          <p:cNvPr id="16" name="Segnaposto data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DABAA7-5E3D-4ED7-9C76-412449754A37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5" name="Segnaposto numero diapositiva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12319B-D311-44FA-ADCB-E3FF30416CD9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5FB005-46CB-47CC-B7C5-37FBAB88B3B2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7" name="Segnaposto contenuto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7EEAAD-5393-422A-A012-1875D33DA037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19" name="Segnaposto piè di pagina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Segnaposto testo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9" name="Segnaposto data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869EB-FB80-4034-9AD4-0524CE6E01FF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11" name="Segnaposto piè di pagina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16" name="Segnaposto numero diapositiva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ransition spd="med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olo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3" name="Segnaposto contenuto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1" name="Segnaposto data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CDAD47-BC83-4BC4-BBEB-3EB15B7FF52F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10" name="Segnaposto piè di pagina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olo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3" name="Segnaposto testo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25" name="Segnaposto testo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8" name="Segnaposto contenuto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10" name="Segnaposto data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428D5A-1773-414D-AE1D-11D7C229EFD9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1" name="Connettore 1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  <p:transition spd="med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olo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12" name="Segnaposto data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BAD1A1-A1A2-4909-BD9F-66687DDB211C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21" name="Segnaposto piè di pagina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CF4534-D72D-4796-AA8C-524BB77E28B9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24" name="Segnaposto piè di pagina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nettore 1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Titolo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  <p:sp>
        <p:nvSpPr>
          <p:cNvPr id="14" name="Segnaposto contenuto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it-IT" smtClean="0"/>
              <a:t>Fare clic per modificare stili del testo dello schema</a:t>
            </a:r>
          </a:p>
          <a:p>
            <a:pPr lvl="1" eaLnBrk="1" latinLnBrk="0" hangingPunct="1"/>
            <a:r>
              <a:rPr lang="it-IT" smtClean="0"/>
              <a:t>Secondo livello</a:t>
            </a:r>
          </a:p>
          <a:p>
            <a:pPr lvl="2" eaLnBrk="1" latinLnBrk="0" hangingPunct="1"/>
            <a:r>
              <a:rPr lang="it-IT" smtClean="0"/>
              <a:t>Terzo livello</a:t>
            </a:r>
          </a:p>
          <a:p>
            <a:pPr lvl="3" eaLnBrk="1" latinLnBrk="0" hangingPunct="1"/>
            <a:r>
              <a:rPr lang="it-IT" smtClean="0"/>
              <a:t>Quarto livello</a:t>
            </a:r>
          </a:p>
          <a:p>
            <a:pPr lvl="4" eaLnBrk="1" latinLnBrk="0" hangingPunct="1"/>
            <a:r>
              <a:rPr lang="it-IT" smtClean="0"/>
              <a:t>Quinto livello</a:t>
            </a:r>
            <a:endParaRPr kumimoji="0" lang="en-US"/>
          </a:p>
        </p:txBody>
      </p:sp>
      <p:sp>
        <p:nvSpPr>
          <p:cNvPr id="25" name="Segnaposto data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9AC427-BAD3-448A-841F-A3F9C5D9DBE1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29" name="Segnaposto piè di pagina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  <p:transition spd="med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egnaposto immagine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it-IT" smtClean="0"/>
              <a:t>Fare clic sull'icona per inserire un'immagine</a:t>
            </a:r>
            <a:endParaRPr kumimoji="0"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C3A4D-160D-453C-9074-9FC65E219B37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1" name="Segnaposto numero diapositiva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7" name="Titolo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26" name="Segnaposto testo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</p:txBody>
      </p:sp>
    </p:spTree>
  </p:cSld>
  <p:clrMapOvr>
    <a:masterClrMapping/>
  </p:clrMapOvr>
  <p:transition spd="med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nettore 1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Segnaposto testo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it-IT" smtClean="0"/>
              <a:t>Fare clic per modificare stili del testo dello schema</a:t>
            </a:r>
          </a:p>
          <a:p>
            <a:pPr lvl="1" eaLnBrk="1" latinLnBrk="0" hangingPunct="1"/>
            <a:r>
              <a:rPr kumimoji="0" lang="it-IT" smtClean="0"/>
              <a:t>Secondo livello</a:t>
            </a:r>
          </a:p>
          <a:p>
            <a:pPr lvl="2" eaLnBrk="1" latinLnBrk="0" hangingPunct="1"/>
            <a:r>
              <a:rPr kumimoji="0" lang="it-IT" smtClean="0"/>
              <a:t>Terzo livello</a:t>
            </a:r>
          </a:p>
          <a:p>
            <a:pPr lvl="3" eaLnBrk="1" latinLnBrk="0" hangingPunct="1"/>
            <a:r>
              <a:rPr kumimoji="0" lang="it-IT" smtClean="0"/>
              <a:t>Quarto livello</a:t>
            </a:r>
          </a:p>
          <a:p>
            <a:pPr lvl="4" eaLnBrk="1" latinLnBrk="0" hangingPunct="1"/>
            <a:r>
              <a:rPr kumimoji="0" lang="it-IT" smtClean="0"/>
              <a:t>Quinto livello</a:t>
            </a:r>
            <a:endParaRPr kumimoji="0" lang="en-US"/>
          </a:p>
        </p:txBody>
      </p:sp>
      <p:sp>
        <p:nvSpPr>
          <p:cNvPr id="11" name="Segnaposto data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F1C5A531-E7BF-47D6-B56F-4964A5333952}" type="datetime1">
              <a:rPr lang="it-IT" smtClean="0"/>
              <a:pPr/>
              <a:t>03/10/2018</a:t>
            </a:fld>
            <a:endParaRPr lang="it-IT"/>
          </a:p>
        </p:txBody>
      </p:sp>
      <p:sp>
        <p:nvSpPr>
          <p:cNvPr id="28" name="Segnaposto piè di pagina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D59D4F3B-B5CB-4F52-8A13-FE74482895FC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10" name="Segnaposto titolo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it-IT" smtClean="0"/>
              <a:t>Fare clic per modificare lo stile del titolo</a:t>
            </a:r>
            <a:endParaRPr kumimoji="0" lang="en-US"/>
          </a:p>
        </p:txBody>
      </p:sp>
      <p:sp>
        <p:nvSpPr>
          <p:cNvPr id="9" name="Connettore 1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Connettore 1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</p:sldLayoutIdLst>
  <p:transition spd="med">
    <p:fade/>
  </p:transition>
  <p:hf hdr="0" ftr="0" dt="0"/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jpeg"/><Relationship Id="rId3" Type="http://schemas.openxmlformats.org/officeDocument/2006/relationships/image" Target="../media/image81.jpeg"/><Relationship Id="rId7" Type="http://schemas.openxmlformats.org/officeDocument/2006/relationships/image" Target="../media/image85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jpeg"/><Relationship Id="rId5" Type="http://schemas.openxmlformats.org/officeDocument/2006/relationships/image" Target="../media/image83.jpeg"/><Relationship Id="rId4" Type="http://schemas.openxmlformats.org/officeDocument/2006/relationships/image" Target="../media/image82.jpeg"/><Relationship Id="rId9" Type="http://schemas.openxmlformats.org/officeDocument/2006/relationships/image" Target="../media/image8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8.jpeg"/><Relationship Id="rId4" Type="http://schemas.openxmlformats.org/officeDocument/2006/relationships/image" Target="../media/image9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emf"/><Relationship Id="rId7" Type="http://schemas.openxmlformats.org/officeDocument/2006/relationships/image" Target="../media/image104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jpeg"/><Relationship Id="rId5" Type="http://schemas.openxmlformats.org/officeDocument/2006/relationships/image" Target="../media/image102.jpeg"/><Relationship Id="rId4" Type="http://schemas.openxmlformats.org/officeDocument/2006/relationships/image" Target="../media/image101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7" Type="http://schemas.openxmlformats.org/officeDocument/2006/relationships/chart" Target="../charts/chart8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5.png"/><Relationship Id="rId5" Type="http://schemas.openxmlformats.org/officeDocument/2006/relationships/chart" Target="../charts/chart7.xml"/><Relationship Id="rId4" Type="http://schemas.openxmlformats.org/officeDocument/2006/relationships/chart" Target="../charts/char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8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jpeg"/><Relationship Id="rId7" Type="http://schemas.openxmlformats.org/officeDocument/2006/relationships/image" Target="../media/image15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Relationship Id="rId9" Type="http://schemas.openxmlformats.org/officeDocument/2006/relationships/image" Target="../media/image1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5.jpeg"/><Relationship Id="rId2" Type="http://schemas.openxmlformats.org/officeDocument/2006/relationships/hyperlink" Target="https://it.wikipedia.org/wiki/File:Stemma_Fieschi.jpg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it/url?sa=i&amp;rct=j&amp;q=&amp;esrc=s&amp;source=images&amp;cd=&amp;cad=rja&amp;uact=8&amp;ved=0CAcQjRxqFQoTCIHInfP0zMgCFUyWLAodz1IKzA&amp;url=http://beniculturali.altaviadeimontiliguri.it/beniAVML/it/schedabeneview.wp;jsessionid=695561C270D4CBEE8F66A126D8F61EC7?contentId=SBN553&amp;psig=AFQjCNFQsxTbKbLb4j5wwcfAGjBkTKMgPg&amp;ust=1445288347257730" TargetMode="Externa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Locandina-2018-09-29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755576" y="476672"/>
            <a:ext cx="3902075" cy="5516563"/>
          </a:xfrm>
          <a:prstGeom prst="rect">
            <a:avLst/>
          </a:prstGeom>
          <a:noFill/>
        </p:spPr>
      </p:pic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076056" y="836712"/>
            <a:ext cx="3712042" cy="4884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r>
              <a:rPr lang="it-IT" b="1" dirty="0" smtClean="0">
                <a:solidFill>
                  <a:schemeClr val="accent6">
                    <a:lumMod val="50000"/>
                  </a:schemeClr>
                </a:solidFill>
              </a:rPr>
              <a:t>LE EPIDEMIE, le carestie, gli incidenti</a:t>
            </a:r>
            <a:endParaRPr lang="it-IT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idx="1"/>
          </p:nvPr>
        </p:nvSpPr>
        <p:spPr>
          <a:xfrm>
            <a:off x="323528" y="1340768"/>
            <a:ext cx="8686800" cy="4525963"/>
          </a:xfrm>
        </p:spPr>
        <p:txBody>
          <a:bodyPr>
            <a:normAutofit/>
          </a:bodyPr>
          <a:lstStyle/>
          <a:p>
            <a:r>
              <a:rPr lang="it-IT" sz="2800" b="1" i="1" dirty="0" smtClean="0">
                <a:solidFill>
                  <a:schemeClr val="accent6">
                    <a:lumMod val="50000"/>
                  </a:schemeClr>
                </a:solidFill>
              </a:rPr>
              <a:t>1527 –La peste </a:t>
            </a:r>
            <a:r>
              <a:rPr lang="it-IT" sz="2000" b="1" i="1" dirty="0" smtClean="0">
                <a:solidFill>
                  <a:schemeClr val="accent6">
                    <a:lumMod val="50000"/>
                  </a:schemeClr>
                </a:solidFill>
              </a:rPr>
              <a:t>(Antonio Cesena – </a:t>
            </a:r>
            <a:r>
              <a:rPr lang="it-IT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Relatione</a:t>
            </a:r>
            <a:r>
              <a:rPr lang="it-IT" sz="2000" b="1" i="1" dirty="0" smtClean="0">
                <a:solidFill>
                  <a:schemeClr val="accent6">
                    <a:lumMod val="50000"/>
                  </a:schemeClr>
                </a:solidFill>
              </a:rPr>
              <a:t>  dell’origine </a:t>
            </a:r>
            <a:r>
              <a:rPr lang="it-IT" sz="2000" b="1" i="1" dirty="0" err="1" smtClean="0">
                <a:solidFill>
                  <a:schemeClr val="accent6">
                    <a:lumMod val="50000"/>
                  </a:schemeClr>
                </a:solidFill>
              </a:rPr>
              <a:t>et</a:t>
            </a:r>
            <a:r>
              <a:rPr lang="it-IT" sz="2000" b="1" i="1" dirty="0" smtClean="0">
                <a:solidFill>
                  <a:schemeClr val="accent6">
                    <a:lumMod val="50000"/>
                  </a:schemeClr>
                </a:solidFill>
              </a:rPr>
              <a:t> successi</a:t>
            </a:r>
          </a:p>
          <a:p>
            <a:pPr>
              <a:buNone/>
            </a:pPr>
            <a:r>
              <a:rPr lang="it-IT" sz="2000" b="1" i="1" dirty="0" smtClean="0">
                <a:solidFill>
                  <a:schemeClr val="accent6">
                    <a:lumMod val="50000"/>
                  </a:schemeClr>
                </a:solidFill>
              </a:rPr>
              <a:t>      della terra di Varese – 1558)</a:t>
            </a:r>
          </a:p>
          <a:p>
            <a:r>
              <a:rPr lang="it-IT" sz="2800" b="1" i="1" dirty="0" smtClean="0">
                <a:solidFill>
                  <a:schemeClr val="accent6">
                    <a:lumMod val="50000"/>
                  </a:schemeClr>
                </a:solidFill>
              </a:rPr>
              <a:t>1591 – La gravissima epidemia</a:t>
            </a:r>
          </a:p>
          <a:p>
            <a:r>
              <a:rPr lang="it-IT" sz="2800" b="1" i="1" dirty="0" smtClean="0">
                <a:solidFill>
                  <a:schemeClr val="accent6">
                    <a:lumMod val="50000"/>
                  </a:schemeClr>
                </a:solidFill>
              </a:rPr>
              <a:t>1629-1631 – Ancora peste</a:t>
            </a:r>
          </a:p>
          <a:p>
            <a:r>
              <a:rPr lang="it-IT" sz="2800" b="1" i="1" dirty="0" smtClean="0">
                <a:solidFill>
                  <a:schemeClr val="accent6">
                    <a:lumMod val="50000"/>
                  </a:schemeClr>
                </a:solidFill>
              </a:rPr>
              <a:t>1816-1817 – La carestia</a:t>
            </a:r>
          </a:p>
          <a:p>
            <a:endParaRPr lang="it-IT" sz="2800" b="1" i="1" dirty="0" smtClean="0">
              <a:solidFill>
                <a:schemeClr val="accent6">
                  <a:lumMod val="50000"/>
                </a:schemeClr>
              </a:solidFill>
            </a:endParaRPr>
          </a:p>
          <a:p>
            <a:endParaRPr lang="it-IT" sz="2800" b="1" i="1" dirty="0" smtClean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7" name="Immagine 6" descr="http://digital.onb.ac.at/cds/ABO_%2BZ168477708/thumbnail/thumbnail.jpg?w=600&amp;q=80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228184" y="2204864"/>
            <a:ext cx="2520280" cy="33843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C:\Documents and Settings\RINALDO\Desktop\Nuova cartella\Fiume Ceno.JPG"/>
          <p:cNvPicPr/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827584" y="3933056"/>
            <a:ext cx="4982670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86800" cy="838200"/>
          </a:xfrm>
        </p:spPr>
        <p:txBody>
          <a:bodyPr>
            <a:noAutofit/>
          </a:bodyPr>
          <a:lstStyle/>
          <a:p>
            <a:r>
              <a:rPr lang="it-IT" sz="2800" b="1" dirty="0" err="1" smtClean="0">
                <a:solidFill>
                  <a:srgbClr val="7030A0"/>
                </a:solidFill>
              </a:rPr>
              <a:t>Mortalita’</a:t>
            </a:r>
            <a:r>
              <a:rPr lang="it-IT" sz="2800" b="1" dirty="0" smtClean="0">
                <a:solidFill>
                  <a:srgbClr val="7030A0"/>
                </a:solidFill>
              </a:rPr>
              <a:t> </a:t>
            </a:r>
            <a:r>
              <a:rPr lang="it-IT" sz="2800" b="1" dirty="0" err="1" smtClean="0">
                <a:solidFill>
                  <a:srgbClr val="7030A0"/>
                </a:solidFill>
              </a:rPr>
              <a:t>infantilE</a:t>
            </a:r>
            <a:r>
              <a:rPr lang="it-IT" sz="2800" b="1" dirty="0" smtClean="0">
                <a:solidFill>
                  <a:srgbClr val="7030A0"/>
                </a:solidFill>
              </a:rPr>
              <a:t> e aspettativa di vita</a:t>
            </a:r>
            <a:endParaRPr lang="it-IT" sz="2800" b="1" dirty="0">
              <a:solidFill>
                <a:srgbClr val="7030A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11</a:t>
            </a:fld>
            <a:endParaRPr lang="it-IT" dirty="0"/>
          </a:p>
        </p:txBody>
      </p:sp>
      <p:graphicFrame>
        <p:nvGraphicFramePr>
          <p:cNvPr id="7" name="Tabella 6"/>
          <p:cNvGraphicFramePr>
            <a:graphicFrameLocks noGrp="1"/>
          </p:cNvGraphicFramePr>
          <p:nvPr/>
        </p:nvGraphicFramePr>
        <p:xfrm>
          <a:off x="5220072" y="4365104"/>
          <a:ext cx="3024336" cy="1776202"/>
        </p:xfrm>
        <a:graphic>
          <a:graphicData uri="http://schemas.openxmlformats.org/drawingml/2006/table">
            <a:tbl>
              <a:tblPr/>
              <a:tblGrid>
                <a:gridCol w="1203930"/>
                <a:gridCol w="818878"/>
                <a:gridCol w="1001528"/>
              </a:tblGrid>
              <a:tr h="298725">
                <a:tc>
                  <a:txBody>
                    <a:bodyPr/>
                    <a:lstStyle/>
                    <a:p>
                      <a:endParaRPr lang="it-IT" sz="1600" dirty="0">
                        <a:latin typeface="Calibri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600" i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Maschi</a:t>
                      </a:r>
                      <a:endParaRPr lang="it-IT" sz="16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600" i="1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Femmine</a:t>
                      </a:r>
                      <a:endParaRPr lang="it-IT" sz="16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82577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Seicento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49,9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53,8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9872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Settecento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54,1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51,1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9872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Ottocento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59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54,6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9872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Novecento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66,7</a:t>
                      </a:r>
                      <a:endParaRPr lang="it-IT" sz="140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68,3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  <a:tr h="298725">
                <a:tc>
                  <a:txBody>
                    <a:bodyPr/>
                    <a:lstStyle/>
                    <a:p>
                      <a:pPr fontAlgn="auto" hangingPunct="1">
                        <a:spcAft>
                          <a:spcPts val="0"/>
                        </a:spcAft>
                      </a:pPr>
                      <a:r>
                        <a:rPr lang="it-IT" sz="1400" b="1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Duemila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79,3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auto" hangingPunct="1">
                        <a:spcAft>
                          <a:spcPts val="0"/>
                        </a:spcAft>
                      </a:pPr>
                      <a:r>
                        <a:rPr lang="it-IT" sz="1400" dirty="0">
                          <a:solidFill>
                            <a:srgbClr val="000000"/>
                          </a:solidFill>
                          <a:latin typeface="Calibri"/>
                          <a:ea typeface="Times New Roman"/>
                          <a:cs typeface="Times New Roman"/>
                        </a:rPr>
                        <a:t>81,9</a:t>
                      </a:r>
                      <a:endParaRPr lang="it-IT" sz="1400" dirty="0"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00"/>
                    </a:solidFill>
                  </a:tcPr>
                </a:tc>
              </a:tr>
            </a:tbl>
          </a:graphicData>
        </a:graphic>
      </p:graphicFrame>
      <p:sp>
        <p:nvSpPr>
          <p:cNvPr id="11265" name="Rectangle 1"/>
          <p:cNvSpPr>
            <a:spLocks noChangeArrowheads="1"/>
          </p:cNvSpPr>
          <p:nvPr/>
        </p:nvSpPr>
        <p:spPr bwMode="auto">
          <a:xfrm>
            <a:off x="0" y="-25316"/>
            <a:ext cx="184731" cy="5078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9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5292080" y="4293096"/>
            <a:ext cx="1101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7030A0"/>
                </a:solidFill>
              </a:rPr>
              <a:t>CARANZA</a:t>
            </a:r>
            <a:endParaRPr lang="it-IT" b="1" dirty="0">
              <a:solidFill>
                <a:srgbClr val="7030A0"/>
              </a:solidFill>
            </a:endParaRPr>
          </a:p>
        </p:txBody>
      </p:sp>
      <p:graphicFrame>
        <p:nvGraphicFramePr>
          <p:cNvPr id="10" name="Grafico 9"/>
          <p:cNvGraphicFramePr/>
          <p:nvPr/>
        </p:nvGraphicFramePr>
        <p:xfrm>
          <a:off x="323528" y="3933056"/>
          <a:ext cx="4464496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CasellaDiTesto 10"/>
          <p:cNvSpPr txBox="1"/>
          <p:nvPr/>
        </p:nvSpPr>
        <p:spPr>
          <a:xfrm>
            <a:off x="5076056" y="6237312"/>
            <a:ext cx="33776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i="1" dirty="0" smtClean="0">
                <a:solidFill>
                  <a:srgbClr val="7030A0"/>
                </a:solidFill>
              </a:rPr>
              <a:t>Aspettativa di vita dopo i 12 anni</a:t>
            </a:r>
            <a:endParaRPr lang="it-IT" b="1" i="1" dirty="0">
              <a:solidFill>
                <a:srgbClr val="7030A0"/>
              </a:solidFill>
            </a:endParaRPr>
          </a:p>
        </p:txBody>
      </p:sp>
      <p:graphicFrame>
        <p:nvGraphicFramePr>
          <p:cNvPr id="14" name="Grafico 13"/>
          <p:cNvGraphicFramePr/>
          <p:nvPr/>
        </p:nvGraphicFramePr>
        <p:xfrm>
          <a:off x="323528" y="1124744"/>
          <a:ext cx="4212709" cy="25092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Grafico 14"/>
          <p:cNvGraphicFramePr/>
          <p:nvPr/>
        </p:nvGraphicFramePr>
        <p:xfrm>
          <a:off x="4644008" y="1052736"/>
          <a:ext cx="4314899" cy="2952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</p:cSld>
  <p:clrMapOvr>
    <a:masterClrMapping/>
  </p:clrMapOvr>
  <p:transition spd="med">
    <p:pull dir="ld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C:\Documents and Settings\RINALDO\Desktop\Tutte le foto_small\Marenghi Ernesto\Foto6.jpg"/>
          <p:cNvPicPr/>
          <p:nvPr/>
        </p:nvPicPr>
        <p:blipFill>
          <a:blip r:embed="rId2" cstate="print">
            <a:grayscl/>
            <a:lum bright="20000" contrast="30000"/>
          </a:blip>
          <a:srcRect t="9339"/>
          <a:stretch>
            <a:fillRect/>
          </a:stretch>
        </p:blipFill>
        <p:spPr bwMode="auto">
          <a:xfrm>
            <a:off x="4644008" y="2276872"/>
            <a:ext cx="1956509" cy="23869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C:\Documents and Settings\RINALDO\Desktop\Copia di Tutte le foto_small\Foto_Vintage Zia _Maria\Foto_17.jpg"/>
          <p:cNvPicPr/>
          <p:nvPr/>
        </p:nvPicPr>
        <p:blipFill>
          <a:blip r:embed="rId3" cstate="print"/>
          <a:srcRect r="1756"/>
          <a:stretch>
            <a:fillRect/>
          </a:stretch>
        </p:blipFill>
        <p:spPr bwMode="auto">
          <a:xfrm>
            <a:off x="4572000" y="4293096"/>
            <a:ext cx="3947308" cy="23750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686800" cy="838200"/>
          </a:xfrm>
        </p:spPr>
        <p:txBody>
          <a:bodyPr>
            <a:normAutofit/>
          </a:bodyPr>
          <a:lstStyle/>
          <a:p>
            <a:r>
              <a:rPr lang="it-IT" b="1" i="1" dirty="0" smtClean="0">
                <a:solidFill>
                  <a:srgbClr val="00B050"/>
                </a:solidFill>
              </a:rPr>
              <a:t>IL Lavoro</a:t>
            </a:r>
            <a:endParaRPr lang="it-IT" b="1" i="1" dirty="0">
              <a:solidFill>
                <a:srgbClr val="00B05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2050" name="Picture 2" descr="Foce battitura segala 1954-56"/>
          <p:cNvPicPr>
            <a:picLocks noChangeAspect="1" noChangeArrowheads="1"/>
          </p:cNvPicPr>
          <p:nvPr/>
        </p:nvPicPr>
        <p:blipFill>
          <a:blip r:embed="rId4" cstate="print"/>
          <a:srcRect b="4618"/>
          <a:stretch>
            <a:fillRect/>
          </a:stretch>
        </p:blipFill>
        <p:spPr bwMode="auto">
          <a:xfrm>
            <a:off x="1763688" y="1052736"/>
            <a:ext cx="3273778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D:\Caranza\Lagoverde\2013-01 (gen)\battitura guriatta0001.jpg"/>
          <p:cNvPicPr/>
          <p:nvPr/>
        </p:nvPicPr>
        <p:blipFill>
          <a:blip r:embed="rId5" cstate="print"/>
          <a:srcRect l="14876" t="9756" r="7026"/>
          <a:stretch>
            <a:fillRect/>
          </a:stretch>
        </p:blipFill>
        <p:spPr bwMode="auto">
          <a:xfrm>
            <a:off x="179512" y="4221088"/>
            <a:ext cx="302433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Immagine 1" descr="C:\Users\ad\Desktop\TEVIGGIO contenitore\Foto per libro Teviggio\Silvio0004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79512" y="1340768"/>
            <a:ext cx="1735138" cy="2465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G:\COSTOLA Contenitore\COSTOLAFOTOPERLIBRO\ACostola Gianna Bisagno ved. Silvano Pietronave\2015-10 (ott)\Pietrin mungitura0001.jpg"/>
          <p:cNvPicPr/>
          <p:nvPr/>
        </p:nvPicPr>
        <p:blipFill>
          <a:blip r:embed="rId7" cstate="print"/>
          <a:srcRect l="6464" t="4878" r="9592" b="22300"/>
          <a:stretch>
            <a:fillRect/>
          </a:stretch>
        </p:blipFill>
        <p:spPr bwMode="auto">
          <a:xfrm>
            <a:off x="6732240" y="2348880"/>
            <a:ext cx="2232248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G:\COSTOLA Contenitore\COSTOLAFOTOPERLIBRO\ACostola Edda Figone LupoMorto\2015-11 (nov)\Lupomorto anni 300001.jpg"/>
          <p:cNvPicPr/>
          <p:nvPr/>
        </p:nvPicPr>
        <p:blipFill>
          <a:blip r:embed="rId8" cstate="print">
            <a:lum bright="10000" contrast="30000"/>
          </a:blip>
          <a:srcRect l="7385" t="11230" r="5427" b="4123"/>
          <a:stretch>
            <a:fillRect/>
          </a:stretch>
        </p:blipFill>
        <p:spPr bwMode="auto">
          <a:xfrm>
            <a:off x="4860032" y="404664"/>
            <a:ext cx="3240360" cy="21602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C:\Documents and Settings\RINALDO\Desktop\Copia di Tutte le foto_small\Foto_Vintage Zia _Maria\Foto_01.jpg"/>
          <p:cNvPicPr/>
          <p:nvPr/>
        </p:nvPicPr>
        <p:blipFill>
          <a:blip r:embed="rId9" cstate="print"/>
          <a:srcRect r="7003" b="11821"/>
          <a:stretch>
            <a:fillRect/>
          </a:stretch>
        </p:blipFill>
        <p:spPr bwMode="auto">
          <a:xfrm>
            <a:off x="2195736" y="3068960"/>
            <a:ext cx="2320389" cy="21969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wheel spokes="3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2683024" cy="838200"/>
          </a:xfrm>
        </p:spPr>
        <p:txBody>
          <a:bodyPr>
            <a:normAutofit fontScale="90000"/>
          </a:bodyPr>
          <a:lstStyle/>
          <a:p>
            <a:r>
              <a:rPr lang="it-IT" dirty="0" smtClean="0"/>
              <a:t>LE PERSONE</a:t>
            </a:r>
            <a:br>
              <a:rPr lang="it-IT" dirty="0" smtClean="0"/>
            </a:br>
            <a:r>
              <a:rPr lang="it-IT" dirty="0" smtClean="0"/>
              <a:t>LE FAMIGLIE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13</a:t>
            </a:fld>
            <a:endParaRPr lang="it-IT"/>
          </a:p>
        </p:txBody>
      </p:sp>
      <p:pic>
        <p:nvPicPr>
          <p:cNvPr id="2050" name="Picture 2" descr="foto21"/>
          <p:cNvPicPr>
            <a:picLocks noChangeAspect="1" noChangeArrowheads="1"/>
          </p:cNvPicPr>
          <p:nvPr/>
        </p:nvPicPr>
        <p:blipFill>
          <a:blip r:embed="rId2" cstate="print"/>
          <a:srcRect t="5459" r="3939" b="18077"/>
          <a:stretch>
            <a:fillRect/>
          </a:stretch>
        </p:blipFill>
        <p:spPr bwMode="auto">
          <a:xfrm>
            <a:off x="611560" y="1268760"/>
            <a:ext cx="1785739" cy="2016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 descr="C:\Users\User\Desktop\elice2.jpg"/>
          <p:cNvPicPr>
            <a:picLocks noChangeAspect="1" noChangeArrowheads="1"/>
          </p:cNvPicPr>
          <p:nvPr/>
        </p:nvPicPr>
        <p:blipFill>
          <a:blip r:embed="rId3" cstate="print">
            <a:lum contrast="30000"/>
          </a:blip>
          <a:srcRect l="11870" t="8891" r="20145" b="5856"/>
          <a:stretch>
            <a:fillRect/>
          </a:stretch>
        </p:blipFill>
        <p:spPr bwMode="auto">
          <a:xfrm>
            <a:off x="5436096" y="188640"/>
            <a:ext cx="2880320" cy="2592288"/>
          </a:xfrm>
          <a:prstGeom prst="rect">
            <a:avLst/>
          </a:prstGeom>
          <a:noFill/>
        </p:spPr>
      </p:pic>
      <p:pic>
        <p:nvPicPr>
          <p:cNvPr id="9" name="Immagine 8" descr="Campora Delucchi Giovanni-Rolandetti Virginia0001.jpg"/>
          <p:cNvPicPr/>
          <p:nvPr/>
        </p:nvPicPr>
        <p:blipFill>
          <a:blip r:embed="rId4" cstate="print"/>
          <a:srcRect t="12924"/>
          <a:stretch>
            <a:fillRect/>
          </a:stretch>
        </p:blipFill>
        <p:spPr>
          <a:xfrm>
            <a:off x="179512" y="3212976"/>
            <a:ext cx="2520280" cy="3108002"/>
          </a:xfrm>
          <a:prstGeom prst="rect">
            <a:avLst/>
          </a:prstGeom>
        </p:spPr>
      </p:pic>
      <p:pic>
        <p:nvPicPr>
          <p:cNvPr id="11" name="Immagine 10" descr="D:\Caranza\Foto Ghiggeri\2011-10 (ott)\Camiia Giovanni000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915816" y="404664"/>
            <a:ext cx="2437071" cy="33705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C:\Documents and Settings\RINALDO\Desktop\Tutte le foto_small\Faccini\Foto3.jpg"/>
          <p:cNvPicPr/>
          <p:nvPr/>
        </p:nvPicPr>
        <p:blipFill>
          <a:blip r:embed="rId6" cstate="print">
            <a:grayscl/>
            <a:lum bright="10000"/>
          </a:blip>
          <a:srcRect t="7649"/>
          <a:stretch>
            <a:fillRect/>
          </a:stretch>
        </p:blipFill>
        <p:spPr bwMode="auto">
          <a:xfrm>
            <a:off x="2555776" y="3356992"/>
            <a:ext cx="2120858" cy="3099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C:\Documents and Settings\RINALDO\Desktop\Tutte le foto_small\Lusardi Rosina\Foto20001A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44208" y="2636912"/>
            <a:ext cx="2320388" cy="37407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Immagine 12" descr="Image2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88024" y="3284984"/>
            <a:ext cx="1656184" cy="2736304"/>
          </a:xfrm>
          <a:prstGeom prst="rect">
            <a:avLst/>
          </a:prstGeom>
        </p:spPr>
      </p:pic>
    </p:spTree>
  </p:cSld>
  <p:clrMapOvr>
    <a:masterClrMapping/>
  </p:clrMapOvr>
  <p:transition spd="med">
    <p:strips dir="ld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686800" cy="838200"/>
          </a:xfrm>
        </p:spPr>
        <p:txBody>
          <a:bodyPr/>
          <a:lstStyle/>
          <a:p>
            <a:r>
              <a:rPr lang="it-IT" b="1" dirty="0" smtClean="0">
                <a:solidFill>
                  <a:srgbClr val="00B050"/>
                </a:solidFill>
              </a:rPr>
              <a:t>I gruppi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14</a:t>
            </a:fld>
            <a:endParaRPr lang="it-IT"/>
          </a:p>
        </p:txBody>
      </p:sp>
      <p:pic>
        <p:nvPicPr>
          <p:cNvPr id="5" name="Segnaposto contenuto 4" descr="La festa_Mod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3793532" cy="2270870"/>
          </a:xfrm>
          <a:prstGeom prst="rect">
            <a:avLst/>
          </a:prstGeom>
        </p:spPr>
      </p:pic>
      <p:pic>
        <p:nvPicPr>
          <p:cNvPr id="6" name="Immagine 5" descr="C:\Documents and Settings\RINALDO\Desktop\Tutte le foto_small\Foto_Cugina_Gloria\Foto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067944" y="692696"/>
            <a:ext cx="4045931" cy="2660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C:\Documents and Settings\RINALDO\Desktop\Copia di Tutte le foto_small\Pini Adriana\Foto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3789040"/>
            <a:ext cx="3744416" cy="2376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C:\Documents and Settings\RINALDO\Desktop\Tutte le foto_small\Lusardi_Franco\Casanovesi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3429000"/>
            <a:ext cx="3662301" cy="2778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/>
          <a:lstStyle/>
          <a:p>
            <a:r>
              <a:rPr lang="it-IT" b="1" i="1" dirty="0" smtClean="0"/>
              <a:t>LE FESTE</a:t>
            </a:r>
            <a:endParaRPr lang="it-IT" b="1" i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15</a:t>
            </a:fld>
            <a:endParaRPr lang="it-IT"/>
          </a:p>
        </p:txBody>
      </p:sp>
      <p:pic>
        <p:nvPicPr>
          <p:cNvPr id="5" name="Segnaposto contenuto 4" descr="C:\Documents and Settings\RINALDO\Desktop\Tutte le foto_small\Foto_Vintage Zia _Maria\Foto_07.jpg"/>
          <p:cNvPicPr>
            <a:picLocks noGrp="1"/>
          </p:cNvPicPr>
          <p:nvPr>
            <p:ph idx="1"/>
          </p:nvPr>
        </p:nvPicPr>
        <p:blipFill>
          <a:blip r:embed="rId2" cstate="print"/>
          <a:srcRect l="1954" t="29487" r="2556"/>
          <a:stretch>
            <a:fillRect/>
          </a:stretch>
        </p:blipFill>
        <p:spPr bwMode="auto">
          <a:xfrm>
            <a:off x="539552" y="1412776"/>
            <a:ext cx="3052814" cy="18722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C:\Documents and Settings\RINALDO\Desktop\Aggiornamenti\Comitato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7984" y="548680"/>
            <a:ext cx="3312368" cy="3024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C:\Documents and Settings\RINALDO\Desktop\Aggiornamenti\Comitato1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572000" y="4221088"/>
            <a:ext cx="3240360" cy="20359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C:\Documents and Settings\RINALDO\Desktop\Aggiornamenti\Amici 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3717032"/>
            <a:ext cx="3769178" cy="25531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5112568" cy="838200"/>
          </a:xfrm>
        </p:spPr>
        <p:txBody>
          <a:bodyPr/>
          <a:lstStyle/>
          <a:p>
            <a:r>
              <a:rPr lang="it-IT" b="1" dirty="0" smtClean="0"/>
              <a:t>LA RELIGIONE, La fede</a:t>
            </a:r>
            <a:endParaRPr lang="it-IT" b="1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6" name="Immagine 5" descr="F:\Foto Ghiggeri\2013-01 (gen)\processione primi anni 600001.jpg"/>
          <p:cNvPicPr/>
          <p:nvPr/>
        </p:nvPicPr>
        <p:blipFill>
          <a:blip r:embed="rId2" cstate="print"/>
          <a:srcRect l="10795" t="6250" r="8117" b="14709"/>
          <a:stretch>
            <a:fillRect/>
          </a:stretch>
        </p:blipFill>
        <p:spPr bwMode="auto">
          <a:xfrm>
            <a:off x="5508104" y="836712"/>
            <a:ext cx="2235052" cy="3168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C:\Documents and Settings\RINALDO\Desktop\Aggiornamenti\15Agosto.jpg"/>
          <p:cNvPicPr/>
          <p:nvPr/>
        </p:nvPicPr>
        <p:blipFill>
          <a:blip r:embed="rId3" cstate="print">
            <a:lum bright="10000"/>
          </a:blip>
          <a:srcRect/>
          <a:stretch>
            <a:fillRect/>
          </a:stretch>
        </p:blipFill>
        <p:spPr bwMode="auto">
          <a:xfrm>
            <a:off x="827584" y="1196752"/>
            <a:ext cx="3887931" cy="29094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 descr="C:\Documents and Settings\RINALDO\Desktop\Tutte le foto_small\Varie\Mad. Pellegrina Casanova.jpg"/>
          <p:cNvPicPr/>
          <p:nvPr/>
        </p:nvPicPr>
        <p:blipFill>
          <a:blip r:embed="rId4" cstate="print">
            <a:grayscl/>
            <a:lum bright="10000"/>
          </a:blip>
          <a:srcRect/>
          <a:stretch>
            <a:fillRect/>
          </a:stretch>
        </p:blipFill>
        <p:spPr bwMode="auto">
          <a:xfrm>
            <a:off x="179512" y="3789040"/>
            <a:ext cx="4093433" cy="2755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Immagine 14" descr="C:\Documents and Settings\RINALDO\Desktop\Dscn5654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76256" y="3861048"/>
            <a:ext cx="1892877" cy="1567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magine 15" descr="C:\Users\Sara\Downloads\Pictures\casanova giornalino\DSCF1487.JPG"/>
          <p:cNvPicPr/>
          <p:nvPr/>
        </p:nvPicPr>
        <p:blipFill>
          <a:blip r:embed="rId6" cstate="print">
            <a:grayscl/>
            <a:lum bright="10000"/>
          </a:blip>
          <a:srcRect/>
          <a:stretch>
            <a:fillRect/>
          </a:stretch>
        </p:blipFill>
        <p:spPr bwMode="auto">
          <a:xfrm>
            <a:off x="4499992" y="3933056"/>
            <a:ext cx="1777745" cy="23631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331096" cy="838200"/>
          </a:xfrm>
        </p:spPr>
        <p:txBody>
          <a:bodyPr/>
          <a:lstStyle/>
          <a:p>
            <a:r>
              <a:rPr lang="it-IT" b="1" i="1" dirty="0" smtClean="0">
                <a:solidFill>
                  <a:srgbClr val="C00000"/>
                </a:solidFill>
              </a:rPr>
              <a:t>L’emigrazione</a:t>
            </a:r>
            <a:endParaRPr lang="it-IT" b="1" i="1" dirty="0">
              <a:solidFill>
                <a:srgbClr val="C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5" name="Segnaposto contenuto 4" descr="Fam_Rizzi_small1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611560" y="1412776"/>
            <a:ext cx="1440160" cy="1944216"/>
          </a:xfrm>
          <a:prstGeom prst="rect">
            <a:avLst/>
          </a:prstGeom>
        </p:spPr>
      </p:pic>
      <p:pic>
        <p:nvPicPr>
          <p:cNvPr id="6" name="Immagine 5" descr="Londra_2_small.jpg"/>
          <p:cNvPicPr/>
          <p:nvPr/>
        </p:nvPicPr>
        <p:blipFill>
          <a:blip r:embed="rId3" cstate="print">
            <a:lum contrast="20000"/>
          </a:blip>
          <a:stretch>
            <a:fillRect/>
          </a:stretch>
        </p:blipFill>
        <p:spPr>
          <a:xfrm>
            <a:off x="2483768" y="1484784"/>
            <a:ext cx="2232248" cy="187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D:\CASANOVA BARDI\Casanova 30 ago 13\P1160306.JPG"/>
          <p:cNvPicPr/>
          <p:nvPr/>
        </p:nvPicPr>
        <p:blipFill>
          <a:blip r:embed="rId4" cstate="print">
            <a:lum contrast="20000"/>
          </a:blip>
          <a:srcRect t="18689" b="5902"/>
          <a:stretch>
            <a:fillRect/>
          </a:stretch>
        </p:blipFill>
        <p:spPr bwMode="auto">
          <a:xfrm>
            <a:off x="5580112" y="2708920"/>
            <a:ext cx="2626608" cy="1484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C:\Documents and Settings\RINALDO\Desktop\Aggiornamenti\Amici_1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3789040"/>
            <a:ext cx="3817397" cy="269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Festa_Emigrante_Belvedere.jpg"/>
          <p:cNvPicPr/>
          <p:nvPr/>
        </p:nvPicPr>
        <p:blipFill>
          <a:blip r:embed="rId6" cstate="print">
            <a:lum contrast="20000"/>
          </a:blip>
          <a:stretch>
            <a:fillRect/>
          </a:stretch>
        </p:blipFill>
        <p:spPr>
          <a:xfrm>
            <a:off x="4355976" y="4293096"/>
            <a:ext cx="4327319" cy="2101933"/>
          </a:xfrm>
          <a:prstGeom prst="rect">
            <a:avLst/>
          </a:prstGeom>
        </p:spPr>
      </p:pic>
      <p:pic>
        <p:nvPicPr>
          <p:cNvPr id="10" name="Immagine 9" descr="C:\Documents and Settings\RINALDO\Desktop\Copia di Tutte le foto_small\Lusardi_Franco\Gruppo casanovesi.jpg"/>
          <p:cNvPicPr/>
          <p:nvPr/>
        </p:nvPicPr>
        <p:blipFill>
          <a:blip r:embed="rId7" cstate="print">
            <a:lum bright="10000"/>
          </a:blip>
          <a:srcRect/>
          <a:stretch>
            <a:fillRect/>
          </a:stretch>
        </p:blipFill>
        <p:spPr bwMode="auto">
          <a:xfrm>
            <a:off x="5004048" y="260648"/>
            <a:ext cx="3564515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7992888" cy="838200"/>
          </a:xfrm>
        </p:spPr>
        <p:txBody>
          <a:bodyPr>
            <a:normAutofit/>
          </a:bodyPr>
          <a:lstStyle/>
          <a:p>
            <a:r>
              <a:rPr lang="it-IT" b="1" i="1" dirty="0" smtClean="0">
                <a:solidFill>
                  <a:schemeClr val="accent2">
                    <a:lumMod val="75000"/>
                  </a:schemeClr>
                </a:solidFill>
              </a:rPr>
              <a:t>L’</a:t>
            </a:r>
            <a:r>
              <a:rPr lang="it-IT" b="1" i="1" dirty="0" err="1" smtClean="0">
                <a:solidFill>
                  <a:schemeClr val="accent2">
                    <a:lumMod val="75000"/>
                  </a:schemeClr>
                </a:solidFill>
              </a:rPr>
              <a:t>arandora</a:t>
            </a:r>
            <a:r>
              <a:rPr lang="it-IT" b="1" i="1" dirty="0" smtClean="0">
                <a:solidFill>
                  <a:schemeClr val="accent2">
                    <a:lumMod val="75000"/>
                  </a:schemeClr>
                </a:solidFill>
              </a:rPr>
              <a:t> Star </a:t>
            </a:r>
            <a:r>
              <a:rPr lang="it-IT" sz="2000" b="1" i="1" dirty="0" smtClean="0">
                <a:solidFill>
                  <a:schemeClr val="accent2">
                    <a:lumMod val="75000"/>
                  </a:schemeClr>
                </a:solidFill>
              </a:rPr>
              <a:t>(2 luglio 1940)</a:t>
            </a:r>
            <a:endParaRPr lang="it-IT" sz="2000" b="1" i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5" name="Picture 2" descr="F:\imag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1115616" y="1628800"/>
            <a:ext cx="6793189" cy="4525962"/>
          </a:xfrm>
          <a:prstGeom prst="rect">
            <a:avLst/>
          </a:prstGeom>
          <a:noFill/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2232248" cy="838200"/>
          </a:xfrm>
        </p:spPr>
        <p:txBody>
          <a:bodyPr/>
          <a:lstStyle/>
          <a:p>
            <a:r>
              <a:rPr lang="it-IT" b="1" i="1" dirty="0" smtClean="0">
                <a:solidFill>
                  <a:srgbClr val="C00000"/>
                </a:solidFill>
              </a:rPr>
              <a:t>I militari </a:t>
            </a:r>
            <a:endParaRPr lang="it-IT" b="1" i="1" dirty="0">
              <a:solidFill>
                <a:srgbClr val="C0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19</a:t>
            </a:fld>
            <a:endParaRPr lang="it-IT"/>
          </a:p>
        </p:txBody>
      </p:sp>
      <p:pic>
        <p:nvPicPr>
          <p:cNvPr id="6" name="Immagine 5" descr="De Nevi Paolo0001.jpg"/>
          <p:cNvPicPr/>
          <p:nvPr/>
        </p:nvPicPr>
        <p:blipFill>
          <a:blip r:embed="rId2" cstate="print">
            <a:lum bright="10000" contrast="20000"/>
          </a:blip>
          <a:srcRect l="3207" t="12806" r="19242" b="6215"/>
          <a:stretch>
            <a:fillRect/>
          </a:stretch>
        </p:blipFill>
        <p:spPr>
          <a:xfrm>
            <a:off x="251520" y="1196752"/>
            <a:ext cx="2003301" cy="3068960"/>
          </a:xfrm>
          <a:prstGeom prst="rect">
            <a:avLst/>
          </a:prstGeom>
        </p:spPr>
      </p:pic>
      <p:pic>
        <p:nvPicPr>
          <p:cNvPr id="7" name="Immagine 6" descr="C:\Documents and Settings\RINALDO\Desktop\Tutte le foto_small\Lusardi_Franco\MIL 194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39752" y="1196752"/>
            <a:ext cx="3792929" cy="2327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C:\Documents and Settings\RINALDO\Desktop\Tutte le foto_small\Pontremoli\Pontremoli Giovanni.jpeg"/>
          <p:cNvPicPr/>
          <p:nvPr/>
        </p:nvPicPr>
        <p:blipFill>
          <a:blip r:embed="rId4" cstate="print"/>
          <a:srcRect b="13220"/>
          <a:stretch>
            <a:fillRect/>
          </a:stretch>
        </p:blipFill>
        <p:spPr bwMode="auto">
          <a:xfrm>
            <a:off x="6012160" y="116632"/>
            <a:ext cx="1866587" cy="2600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C:\Documents and Settings\RINALDO\Desktop\Tutte le foto_small\Pontremoli\Pontremoli Andrea.jpeg"/>
          <p:cNvPicPr/>
          <p:nvPr/>
        </p:nvPicPr>
        <p:blipFill>
          <a:blip r:embed="rId5" cstate="print">
            <a:lum contrast="20000"/>
          </a:blip>
          <a:srcRect t="15691"/>
          <a:stretch>
            <a:fillRect/>
          </a:stretch>
        </p:blipFill>
        <p:spPr bwMode="auto">
          <a:xfrm>
            <a:off x="7092280" y="1772816"/>
            <a:ext cx="1928504" cy="2766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C:\Documents and Settings\RINALDO\Desktop\Tutte le foto_small\Foto_Vintage Zia _Maria\Foto_13_Mod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64088" y="4437112"/>
            <a:ext cx="3593399" cy="22206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C:\Documents and Settings\RINALDO\Desktop\Tutte le foto\Tutte le foto_small\Foto_Vintage Zia _Maria\Foto_51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3717032"/>
            <a:ext cx="1869127" cy="28738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Image1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5436096" y="2780928"/>
            <a:ext cx="1489116" cy="1484415"/>
          </a:xfrm>
          <a:prstGeom prst="rect">
            <a:avLst/>
          </a:prstGeom>
        </p:spPr>
      </p:pic>
      <p:pic>
        <p:nvPicPr>
          <p:cNvPr id="14" name="Segnaposto contenuto 13" descr="Berni_Bartolomeo_2.jpg"/>
          <p:cNvPicPr>
            <a:picLocks noGrp="1"/>
          </p:cNvPicPr>
          <p:nvPr>
            <p:ph idx="1"/>
          </p:nvPr>
        </p:nvPicPr>
        <p:blipFill>
          <a:blip r:embed="rId9" cstate="print"/>
          <a:stretch>
            <a:fillRect/>
          </a:stretch>
        </p:blipFill>
        <p:spPr>
          <a:xfrm>
            <a:off x="395536" y="4365104"/>
            <a:ext cx="1584176" cy="2146572"/>
          </a:xfrm>
          <a:prstGeom prst="rect">
            <a:avLst/>
          </a:prstGeom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2</a:t>
            </a:fld>
            <a:endParaRPr lang="it-IT"/>
          </a:p>
        </p:txBody>
      </p:sp>
      <p:pic>
        <p:nvPicPr>
          <p:cNvPr id="18445" name="Picture 13" descr="http://www.buto.it/images/Testatanera.gif"/>
          <p:cNvPicPr>
            <a:picLocks noChangeAspect="1" noChangeArrowheads="1"/>
          </p:cNvPicPr>
          <p:nvPr/>
        </p:nvPicPr>
        <p:blipFill>
          <a:blip r:embed="rId2" cstate="print"/>
          <a:srcRect t="19199" b="36004"/>
          <a:stretch>
            <a:fillRect/>
          </a:stretch>
        </p:blipFill>
        <p:spPr bwMode="auto">
          <a:xfrm>
            <a:off x="395536" y="2060848"/>
            <a:ext cx="2736304" cy="538173"/>
          </a:xfrm>
          <a:prstGeom prst="rect">
            <a:avLst/>
          </a:prstGeom>
          <a:noFill/>
        </p:spPr>
      </p:pic>
      <p:pic>
        <p:nvPicPr>
          <p:cNvPr id="15" name="Immagine 14" descr="http://www.buto.it/ButoCultura/butocultura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95536" y="1340768"/>
            <a:ext cx="331236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1"/>
          <p:cNvPicPr>
            <a:picLocks noChangeAspect="1" noChangeArrowheads="1"/>
          </p:cNvPicPr>
          <p:nvPr/>
        </p:nvPicPr>
        <p:blipFill>
          <a:blip r:embed="rId4" cstate="print">
            <a:lum bright="-20000" contrast="30000"/>
          </a:blip>
          <a:srcRect l="-360" t="5436" r="8968"/>
          <a:stretch>
            <a:fillRect/>
          </a:stretch>
        </p:blipFill>
        <p:spPr bwMode="auto">
          <a:xfrm>
            <a:off x="179512" y="2636912"/>
            <a:ext cx="5460606" cy="39604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Onda 1 19"/>
          <p:cNvSpPr/>
          <p:nvPr/>
        </p:nvSpPr>
        <p:spPr>
          <a:xfrm rot="14205726">
            <a:off x="3482872" y="3955538"/>
            <a:ext cx="2471523" cy="969383"/>
          </a:xfrm>
          <a:prstGeom prst="wave">
            <a:avLst>
              <a:gd name="adj1" fmla="val 12500"/>
              <a:gd name="adj2" fmla="val -259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onnettore 20"/>
          <p:cNvSpPr/>
          <p:nvPr/>
        </p:nvSpPr>
        <p:spPr>
          <a:xfrm>
            <a:off x="467544" y="5877272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2" name="Immagine 21" descr="csvalceno"/>
          <p:cNvPicPr/>
          <p:nvPr/>
        </p:nvPicPr>
        <p:blipFill>
          <a:blip r:embed="rId5" cstate="print">
            <a:lum contrast="20000"/>
          </a:blip>
          <a:srcRect/>
          <a:stretch>
            <a:fillRect/>
          </a:stretch>
        </p:blipFill>
        <p:spPr bwMode="auto">
          <a:xfrm>
            <a:off x="6156176" y="3573016"/>
            <a:ext cx="201622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F:\provincia parma.jpg"/>
          <p:cNvPicPr>
            <a:picLocks noChangeAspect="1" noChangeArrowheads="1"/>
          </p:cNvPicPr>
          <p:nvPr/>
        </p:nvPicPr>
        <p:blipFill>
          <a:blip r:embed="rId6" cstate="print"/>
          <a:srcRect l="3384" t="52330" r="57407" b="3406"/>
          <a:stretch>
            <a:fillRect/>
          </a:stretch>
        </p:blipFill>
        <p:spPr bwMode="auto">
          <a:xfrm>
            <a:off x="5220072" y="476672"/>
            <a:ext cx="3168352" cy="2876694"/>
          </a:xfrm>
          <a:prstGeom prst="rect">
            <a:avLst/>
          </a:prstGeom>
          <a:noFill/>
        </p:spPr>
      </p:pic>
      <p:sp>
        <p:nvSpPr>
          <p:cNvPr id="26" name="Connettore 25"/>
          <p:cNvSpPr/>
          <p:nvPr/>
        </p:nvSpPr>
        <p:spPr>
          <a:xfrm>
            <a:off x="7380312" y="404664"/>
            <a:ext cx="360040" cy="360040"/>
          </a:xfrm>
          <a:prstGeom prst="flowChartConnector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/>
          <p:cNvSpPr txBox="1"/>
          <p:nvPr/>
        </p:nvSpPr>
        <p:spPr>
          <a:xfrm>
            <a:off x="467544" y="332656"/>
            <a:ext cx="481093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800" b="1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 ASSOCIAZIONI </a:t>
            </a:r>
            <a:endParaRPr lang="it-IT" sz="4800" b="1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40152" y="5733256"/>
            <a:ext cx="24392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Centro Studi della Valle</a:t>
            </a:r>
          </a:p>
          <a:p>
            <a:pPr algn="ctr"/>
            <a:r>
              <a:rPr lang="it-IT" b="1" dirty="0" smtClean="0"/>
              <a:t>Del Ceno</a:t>
            </a:r>
            <a:endParaRPr lang="it-IT" b="1" dirty="0"/>
          </a:p>
        </p:txBody>
      </p:sp>
    </p:spTree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2614064" cy="841248"/>
          </a:xfrm>
        </p:spPr>
        <p:txBody>
          <a:bodyPr/>
          <a:lstStyle/>
          <a:p>
            <a:r>
              <a:rPr lang="it-IT" b="1" i="1" dirty="0" smtClean="0">
                <a:solidFill>
                  <a:schemeClr val="tx2">
                    <a:lumMod val="75000"/>
                  </a:schemeClr>
                </a:solidFill>
              </a:rPr>
              <a:t>LE GUERRE</a:t>
            </a:r>
            <a:endParaRPr lang="it-IT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20</a:t>
            </a:fld>
            <a:endParaRPr lang="it-IT"/>
          </a:p>
        </p:txBody>
      </p:sp>
      <p:pic>
        <p:nvPicPr>
          <p:cNvPr id="4" name="Immagine 3" descr="C:\Documents and Settings\RINALDO\Desktop\Copia di Tutte le foto_small\Marenghi Ernesto\Attestato.jpg"/>
          <p:cNvPicPr/>
          <p:nvPr/>
        </p:nvPicPr>
        <p:blipFill>
          <a:blip r:embed="rId2" cstate="print"/>
          <a:srcRect l="4208" t="2793" r="4730" b="4228"/>
          <a:stretch>
            <a:fillRect/>
          </a:stretch>
        </p:blipFill>
        <p:spPr bwMode="auto">
          <a:xfrm>
            <a:off x="323529" y="1268761"/>
            <a:ext cx="2448272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C:\Documents and Settings\RINALDO\Desktop\Tutte le foto_small\Lusardi_Franco\BL MN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764704"/>
            <a:ext cx="2016224" cy="2645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Immagine 5" descr="C:\Documents and Settings\RINALDO\Desktop\Tutte le foto_small\Lusardi_Franco\ONO 5.jpg"/>
          <p:cNvPicPr/>
          <p:nvPr/>
        </p:nvPicPr>
        <p:blipFill>
          <a:blip r:embed="rId4" cstate="print">
            <a:lum bright="10000"/>
          </a:blip>
          <a:srcRect r="8500"/>
          <a:stretch>
            <a:fillRect/>
          </a:stretch>
        </p:blipFill>
        <p:spPr bwMode="auto">
          <a:xfrm>
            <a:off x="683568" y="3429000"/>
            <a:ext cx="1944216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C:\Documents and Settings\RINALDO\Desktop\Tutte le foto_small\Lusardi Federico\Medaglia_Rabboni.jpg"/>
          <p:cNvPicPr/>
          <p:nvPr/>
        </p:nvPicPr>
        <p:blipFill>
          <a:blip r:embed="rId5" cstate="print">
            <a:lum bright="-10000" contrast="10000"/>
          </a:blip>
          <a:srcRect l="7173" r="6751" b="7530"/>
          <a:stretch>
            <a:fillRect/>
          </a:stretch>
        </p:blipFill>
        <p:spPr bwMode="auto">
          <a:xfrm>
            <a:off x="2843808" y="3284984"/>
            <a:ext cx="1940379" cy="2921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F:\CASANOVA\Veterano US.jpg"/>
          <p:cNvPicPr/>
          <p:nvPr/>
        </p:nvPicPr>
        <p:blipFill>
          <a:blip r:embed="rId6" cstate="print">
            <a:lum bright="-10000" contrast="20000"/>
          </a:blip>
          <a:srcRect/>
          <a:stretch>
            <a:fillRect/>
          </a:stretch>
        </p:blipFill>
        <p:spPr bwMode="auto">
          <a:xfrm>
            <a:off x="3131840" y="1268760"/>
            <a:ext cx="2736304" cy="1944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Dsc_0873bis.jpg"/>
          <p:cNvPicPr/>
          <p:nvPr/>
        </p:nvPicPr>
        <p:blipFill>
          <a:blip r:embed="rId7" cstate="print">
            <a:lum contrast="10000"/>
          </a:blip>
          <a:stretch>
            <a:fillRect/>
          </a:stretch>
        </p:blipFill>
        <p:spPr>
          <a:xfrm>
            <a:off x="6444208" y="4077072"/>
            <a:ext cx="2429535" cy="174794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C:\Documents and Settings\RINALDO\Desktop\Aggiornamenti\Monumento caduti.JPG"/>
          <p:cNvPicPr/>
          <p:nvPr/>
        </p:nvPicPr>
        <p:blipFill>
          <a:blip r:embed="rId8" cstate="print">
            <a:lum contrast="10000"/>
          </a:blip>
          <a:srcRect/>
          <a:stretch>
            <a:fillRect/>
          </a:stretch>
        </p:blipFill>
        <p:spPr bwMode="auto">
          <a:xfrm>
            <a:off x="4860032" y="3717032"/>
            <a:ext cx="1514539" cy="213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2539008" cy="838200"/>
          </a:xfrm>
        </p:spPr>
        <p:txBody>
          <a:bodyPr/>
          <a:lstStyle/>
          <a:p>
            <a:r>
              <a:rPr lang="it-IT" b="1" i="1" dirty="0" smtClean="0">
                <a:solidFill>
                  <a:schemeClr val="accent4">
                    <a:lumMod val="50000"/>
                  </a:schemeClr>
                </a:solidFill>
              </a:rPr>
              <a:t>LA SCUOLA</a:t>
            </a:r>
            <a:endParaRPr lang="it-IT" b="1" i="1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21</a:t>
            </a:fld>
            <a:endParaRPr lang="it-IT"/>
          </a:p>
        </p:txBody>
      </p:sp>
      <p:pic>
        <p:nvPicPr>
          <p:cNvPr id="5" name="Segnaposto contenuto 4" descr="Foto6_mod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3789040"/>
            <a:ext cx="6037808" cy="2664296"/>
          </a:xfrm>
          <a:prstGeom prst="rect">
            <a:avLst/>
          </a:prstGeom>
        </p:spPr>
      </p:pic>
      <p:pic>
        <p:nvPicPr>
          <p:cNvPr id="6" name="Immagine 5" descr="C:\Documents and Settings\RINALDO\Desktop\Tutte le foto_small\Lusardi Federico\Pagella_A.jpg"/>
          <p:cNvPicPr/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251520" y="1340768"/>
            <a:ext cx="1779892" cy="2399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C:\Documents and Settings\RINALDO\Desktop\Tutte le foto_small\Lusardi Federico\Pagella_B.jpg"/>
          <p:cNvPicPr/>
          <p:nvPr/>
        </p:nvPicPr>
        <p:blipFill>
          <a:blip r:embed="rId4" cstate="print">
            <a:lum bright="-10000"/>
          </a:blip>
          <a:srcRect/>
          <a:stretch>
            <a:fillRect/>
          </a:stretch>
        </p:blipFill>
        <p:spPr bwMode="auto">
          <a:xfrm>
            <a:off x="1979712" y="1124744"/>
            <a:ext cx="2520280" cy="1728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Immagine 7" descr="C:\Documents and Settings\RINALDO\Desktop\Tutte le foto_small\Solcati\Dad bottom row 2nd from right.jpg"/>
          <p:cNvPicPr/>
          <p:nvPr/>
        </p:nvPicPr>
        <p:blipFill>
          <a:blip r:embed="rId5" cstate="print"/>
          <a:srcRect t="5466"/>
          <a:stretch>
            <a:fillRect/>
          </a:stretch>
        </p:blipFill>
        <p:spPr bwMode="auto">
          <a:xfrm>
            <a:off x="4572000" y="908720"/>
            <a:ext cx="4010941" cy="280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16632"/>
            <a:ext cx="8686800" cy="838200"/>
          </a:xfrm>
        </p:spPr>
        <p:txBody>
          <a:bodyPr/>
          <a:lstStyle/>
          <a:p>
            <a:r>
              <a:rPr lang="it-IT" b="1" dirty="0" smtClean="0">
                <a:solidFill>
                  <a:srgbClr val="00B050"/>
                </a:solidFill>
              </a:rPr>
              <a:t>DUE REGIONI, Una donna</a:t>
            </a:r>
            <a:endParaRPr lang="it-IT" b="1" dirty="0">
              <a:solidFill>
                <a:srgbClr val="00B05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22</a:t>
            </a:fld>
            <a:endParaRPr lang="it-IT"/>
          </a:p>
        </p:txBody>
      </p:sp>
      <p:pic>
        <p:nvPicPr>
          <p:cNvPr id="7" name="Immagine 6" descr="scansione0037 - Copia.jpg"/>
          <p:cNvPicPr/>
          <p:nvPr/>
        </p:nvPicPr>
        <p:blipFill>
          <a:blip r:embed="rId2" cstate="print">
            <a:lum bright="10000" contrast="20000"/>
          </a:blip>
          <a:srcRect l="2510" t="4546" r="2930"/>
          <a:stretch>
            <a:fillRect/>
          </a:stretch>
        </p:blipFill>
        <p:spPr bwMode="auto">
          <a:xfrm>
            <a:off x="428596" y="1000108"/>
            <a:ext cx="2000264" cy="27860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824" y="1052736"/>
            <a:ext cx="2664296" cy="26642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Immagine 8" descr="scansione0038.jpg"/>
          <p:cNvPicPr/>
          <p:nvPr/>
        </p:nvPicPr>
        <p:blipFill>
          <a:blip r:embed="rId4" cstate="print">
            <a:lum contrast="20000"/>
          </a:blip>
          <a:srcRect l="6210" t="9253" r="7326" b="16370"/>
          <a:stretch>
            <a:fillRect/>
          </a:stretch>
        </p:blipFill>
        <p:spPr bwMode="auto">
          <a:xfrm>
            <a:off x="6084168" y="332656"/>
            <a:ext cx="2590800" cy="298132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scansione0055.jpg"/>
          <p:cNvPicPr/>
          <p:nvPr/>
        </p:nvPicPr>
        <p:blipFill>
          <a:blip r:embed="rId5" cstate="print">
            <a:grayscl/>
            <a:lum bright="-20000" contrast="40000"/>
          </a:blip>
          <a:srcRect/>
          <a:stretch>
            <a:fillRect/>
          </a:stretch>
        </p:blipFill>
        <p:spPr bwMode="auto">
          <a:xfrm>
            <a:off x="6929454" y="3643314"/>
            <a:ext cx="20097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magine 10" descr="scansione0031.jpg"/>
          <p:cNvPicPr/>
          <p:nvPr/>
        </p:nvPicPr>
        <p:blipFill>
          <a:blip r:embed="rId6" cstate="print">
            <a:lum contrast="60000"/>
            <a:grayscl/>
          </a:blip>
          <a:srcRect t="3873" b="21860"/>
          <a:stretch>
            <a:fillRect/>
          </a:stretch>
        </p:blipFill>
        <p:spPr bwMode="auto">
          <a:xfrm>
            <a:off x="571472" y="4071942"/>
            <a:ext cx="1914525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Immagine 11" descr="con Moro.jpg"/>
          <p:cNvPicPr/>
          <p:nvPr/>
        </p:nvPicPr>
        <p:blipFill>
          <a:blip r:embed="rId7" cstate="print"/>
          <a:srcRect l="4417" b="15547"/>
          <a:stretch>
            <a:fillRect/>
          </a:stretch>
        </p:blipFill>
        <p:spPr bwMode="auto">
          <a:xfrm>
            <a:off x="2555776" y="3933056"/>
            <a:ext cx="4132580" cy="22764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251520" y="0"/>
            <a:ext cx="8686800" cy="838200"/>
          </a:xfrm>
        </p:spPr>
        <p:txBody>
          <a:bodyPr>
            <a:normAutofit/>
          </a:bodyPr>
          <a:lstStyle/>
          <a:p>
            <a:pPr algn="ctr"/>
            <a:r>
              <a:rPr lang="it-IT" sz="4000" b="1" dirty="0" smtClean="0">
                <a:solidFill>
                  <a:srgbClr val="00B0F0"/>
                </a:solidFill>
              </a:rPr>
              <a:t>La crisi demografica</a:t>
            </a:r>
            <a:endParaRPr lang="it-IT" sz="4000" b="1" dirty="0">
              <a:solidFill>
                <a:srgbClr val="00B0F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23</a:t>
            </a:fld>
            <a:endParaRPr lang="it-IT"/>
          </a:p>
        </p:txBody>
      </p:sp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graphicFrame>
        <p:nvGraphicFramePr>
          <p:cNvPr id="9" name="Object 1"/>
          <p:cNvGraphicFramePr>
            <a:graphicFrameLocks noChangeAspect="1"/>
          </p:cNvGraphicFramePr>
          <p:nvPr/>
        </p:nvGraphicFramePr>
        <p:xfrm>
          <a:off x="323528" y="980728"/>
          <a:ext cx="2592288" cy="18073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Grafico 9"/>
          <p:cNvGraphicFramePr/>
          <p:nvPr/>
        </p:nvGraphicFramePr>
        <p:xfrm>
          <a:off x="5940152" y="1052736"/>
          <a:ext cx="2304256" cy="23762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1" name="Grafico 10"/>
          <p:cNvGraphicFramePr/>
          <p:nvPr/>
        </p:nvGraphicFramePr>
        <p:xfrm>
          <a:off x="3059832" y="1196752"/>
          <a:ext cx="2349912" cy="2234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2" name="Grafico 11"/>
          <p:cNvGraphicFramePr/>
          <p:nvPr/>
        </p:nvGraphicFramePr>
        <p:xfrm>
          <a:off x="755576" y="4886400"/>
          <a:ext cx="2808312" cy="19716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028" name="Grafico 1"/>
          <p:cNvPicPr>
            <a:picLocks noChangeArrowheads="1"/>
          </p:cNvPicPr>
          <p:nvPr/>
        </p:nvPicPr>
        <p:blipFill>
          <a:blip r:embed="rId6" cstate="print">
            <a:grayscl/>
          </a:blip>
          <a:srcRect/>
          <a:stretch>
            <a:fillRect/>
          </a:stretch>
        </p:blipFill>
        <p:spPr bwMode="auto">
          <a:xfrm>
            <a:off x="539552" y="2852936"/>
            <a:ext cx="2736304" cy="214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Grafico 12"/>
          <p:cNvGraphicFramePr/>
          <p:nvPr/>
        </p:nvGraphicFramePr>
        <p:xfrm>
          <a:off x="3635896" y="3429000"/>
          <a:ext cx="4541074" cy="3429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 spd="med">
    <p:plus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8686800" cy="838200"/>
          </a:xfrm>
        </p:spPr>
        <p:txBody>
          <a:bodyPr>
            <a:normAutofit/>
          </a:bodyPr>
          <a:lstStyle/>
          <a:p>
            <a:r>
              <a:rPr lang="it-IT" sz="440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12700" stA="48000" endA="300" endPos="55000" dir="5400000" sy="-90000" algn="bl" rotWithShape="0"/>
                </a:effectLst>
              </a:rPr>
              <a:t>IL FUTURO</a:t>
            </a:r>
            <a:endParaRPr lang="it-IT" sz="44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  <a:reflection blurRad="12700" stA="48000" endA="300" endPos="55000" dir="5400000" sy="-90000" algn="bl" rotWithShape="0"/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24</a:t>
            </a:fld>
            <a:endParaRPr lang="it-IT"/>
          </a:p>
        </p:txBody>
      </p:sp>
      <p:pic>
        <p:nvPicPr>
          <p:cNvPr id="5" name="Segnaposto contenuto 4" descr="Val_Ceno2.JPG"/>
          <p:cNvPicPr>
            <a:picLocks noGrp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340768"/>
            <a:ext cx="4301543" cy="3026965"/>
          </a:xfrm>
          <a:prstGeom prst="rect">
            <a:avLst/>
          </a:prstGeom>
        </p:spPr>
      </p:pic>
      <p:pic>
        <p:nvPicPr>
          <p:cNvPr id="6" name="Immagine 5" descr="Foto_Articolo.jpg"/>
          <p:cNvPicPr/>
          <p:nvPr/>
        </p:nvPicPr>
        <p:blipFill>
          <a:blip r:embed="rId3" cstate="print">
            <a:lum contrast="30000"/>
          </a:blip>
          <a:stretch>
            <a:fillRect/>
          </a:stretch>
        </p:blipFill>
        <p:spPr>
          <a:xfrm>
            <a:off x="2699792" y="3861048"/>
            <a:ext cx="4392488" cy="28083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C:\Documents and Settings\RINALDO\Desktop\Tutte le foto_small\Varie\La chiesa e la sua vallata.JPG"/>
          <p:cNvPicPr/>
          <p:nvPr/>
        </p:nvPicPr>
        <p:blipFill>
          <a:blip r:embed="rId4" cstate="print">
            <a:lum contrast="30000"/>
          </a:blip>
          <a:srcRect/>
          <a:stretch>
            <a:fillRect/>
          </a:stretch>
        </p:blipFill>
        <p:spPr bwMode="auto">
          <a:xfrm>
            <a:off x="4572000" y="836712"/>
            <a:ext cx="4032448" cy="2520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>
            <a:normAutofit/>
          </a:bodyPr>
          <a:lstStyle/>
          <a:p>
            <a:r>
              <a:rPr lang="it-IT" sz="4000" b="1" i="1" dirty="0" smtClean="0">
                <a:solidFill>
                  <a:srgbClr val="FF0000"/>
                </a:solidFill>
              </a:rPr>
              <a:t>I paesi a confronto</a:t>
            </a:r>
            <a:endParaRPr lang="it-IT" sz="4000" b="1" i="1" dirty="0">
              <a:solidFill>
                <a:srgbClr val="FF000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3</a:t>
            </a:fld>
            <a:endParaRPr lang="it-IT"/>
          </a:p>
        </p:txBody>
      </p:sp>
      <p:pic>
        <p:nvPicPr>
          <p:cNvPr id="6" name="Immagine 5" descr="Teviggio[1]"/>
          <p:cNvPicPr/>
          <p:nvPr/>
        </p:nvPicPr>
        <p:blipFill>
          <a:blip r:embed="rId2" cstate="print">
            <a:lum contrast="20000"/>
          </a:blip>
          <a:srcRect t="4089" r="11471" b="7105"/>
          <a:stretch>
            <a:fillRect/>
          </a:stretch>
        </p:blipFill>
        <p:spPr bwMode="auto">
          <a:xfrm>
            <a:off x="323528" y="3429000"/>
            <a:ext cx="1872208" cy="115212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magine 6" descr="Porciorasco"/>
          <p:cNvPicPr/>
          <p:nvPr/>
        </p:nvPicPr>
        <p:blipFill>
          <a:blip r:embed="rId3" cstate="print">
            <a:lum contrast="20000"/>
          </a:blip>
          <a:srcRect l="7130" t="18320" r="7305"/>
          <a:stretch>
            <a:fillRect/>
          </a:stretch>
        </p:blipFill>
        <p:spPr bwMode="auto">
          <a:xfrm>
            <a:off x="2483768" y="1484784"/>
            <a:ext cx="2016224" cy="12961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magine 7" descr="C:\Users\ad\Desktop\Libri, giornali\RICETTE\foto libro ricette\foto per ricette\XGabrovec\Costola.jpg"/>
          <p:cNvPicPr/>
          <p:nvPr/>
        </p:nvPicPr>
        <p:blipFill>
          <a:blip r:embed="rId4" cstate="print">
            <a:lum contrast="20000"/>
          </a:blip>
          <a:srcRect t="17883" r="27533"/>
          <a:stretch>
            <a:fillRect/>
          </a:stretch>
        </p:blipFill>
        <p:spPr bwMode="auto">
          <a:xfrm>
            <a:off x="395536" y="5229200"/>
            <a:ext cx="1800200" cy="1008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magine 8" descr="Caranza"/>
          <p:cNvPicPr/>
          <p:nvPr/>
        </p:nvPicPr>
        <p:blipFill>
          <a:blip r:embed="rId5" cstate="print">
            <a:lum contrast="20000"/>
          </a:blip>
          <a:srcRect t="8268" r="36084" b="16093"/>
          <a:stretch>
            <a:fillRect/>
          </a:stretch>
        </p:blipFill>
        <p:spPr bwMode="auto">
          <a:xfrm>
            <a:off x="323528" y="1412776"/>
            <a:ext cx="1944216" cy="1440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magine 9" descr="Groppo"/>
          <p:cNvPicPr/>
          <p:nvPr/>
        </p:nvPicPr>
        <p:blipFill>
          <a:blip r:embed="rId6" cstate="print">
            <a:lum contrast="20000"/>
          </a:blip>
          <a:srcRect/>
          <a:stretch>
            <a:fillRect/>
          </a:stretch>
        </p:blipFill>
        <p:spPr bwMode="auto">
          <a:xfrm>
            <a:off x="2555776" y="5229200"/>
            <a:ext cx="1728192" cy="9038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CasellaDiTesto 10"/>
          <p:cNvSpPr txBox="1"/>
          <p:nvPr/>
        </p:nvSpPr>
        <p:spPr>
          <a:xfrm>
            <a:off x="3131840" y="4653136"/>
            <a:ext cx="6364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Buto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55576" y="4653136"/>
            <a:ext cx="9557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Teviggio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2843808" y="2852936"/>
            <a:ext cx="13160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Porciorasco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611560" y="6309320"/>
            <a:ext cx="907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Costola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5" name="CasellaDiTesto 14"/>
          <p:cNvSpPr txBox="1"/>
          <p:nvPr/>
        </p:nvSpPr>
        <p:spPr>
          <a:xfrm>
            <a:off x="755576" y="2924944"/>
            <a:ext cx="9813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err="1" smtClean="0">
                <a:solidFill>
                  <a:srgbClr val="FF0000"/>
                </a:solidFill>
              </a:rPr>
              <a:t>Caranza</a:t>
            </a:r>
            <a:endParaRPr lang="it-IT" b="1" dirty="0">
              <a:solidFill>
                <a:srgbClr val="FF0000"/>
              </a:solidFill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2915816" y="6237312"/>
            <a:ext cx="8922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Groppo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1026" name="Picture 2" descr="G:\Chiesa_02.jpg"/>
          <p:cNvPicPr>
            <a:picLocks noChangeAspect="1" noChangeArrowheads="1"/>
          </p:cNvPicPr>
          <p:nvPr/>
        </p:nvPicPr>
        <p:blipFill>
          <a:blip r:embed="rId7" cstate="print">
            <a:lum bright="-10000" contrast="20000"/>
          </a:blip>
          <a:srcRect l="15000"/>
          <a:stretch>
            <a:fillRect/>
          </a:stretch>
        </p:blipFill>
        <p:spPr bwMode="auto">
          <a:xfrm>
            <a:off x="2771800" y="3356992"/>
            <a:ext cx="1440160" cy="127073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magine 17" descr="Casanova_small.jpg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4788024" y="1700808"/>
            <a:ext cx="4176524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9" name="CasellaDiTesto 18"/>
          <p:cNvSpPr txBox="1"/>
          <p:nvPr/>
        </p:nvSpPr>
        <p:spPr>
          <a:xfrm>
            <a:off x="6372200" y="1340768"/>
            <a:ext cx="11338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Casanova</a:t>
            </a:r>
            <a:endParaRPr lang="it-IT" b="1" dirty="0">
              <a:solidFill>
                <a:srgbClr val="FF0000"/>
              </a:solidFill>
            </a:endParaRPr>
          </a:p>
        </p:txBody>
      </p:sp>
      <p:pic>
        <p:nvPicPr>
          <p:cNvPr id="20" name="Immagine 19" descr="C:\Documents and Settings\RINALDO\Desktop\Chiesa_Ok small\Campanile1.jpg"/>
          <p:cNvPicPr/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364088" y="4365104"/>
            <a:ext cx="2943872" cy="2346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dissolv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F:\distruzione.1200.jpg"/>
          <p:cNvPicPr>
            <a:picLocks noChangeAspect="1" noChangeArrowheads="1"/>
          </p:cNvPicPr>
          <p:nvPr/>
        </p:nvPicPr>
        <p:blipFill>
          <a:blip r:embed="rId2" cstate="print">
            <a:lum bright="-10000" contrast="30000"/>
          </a:blip>
          <a:srcRect l="3780" t="5057" b="6449"/>
          <a:stretch>
            <a:fillRect/>
          </a:stretch>
        </p:blipFill>
        <p:spPr bwMode="auto">
          <a:xfrm>
            <a:off x="1115616" y="4005064"/>
            <a:ext cx="3665984" cy="2520280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686800" cy="838200"/>
          </a:xfrm>
        </p:spPr>
        <p:txBody>
          <a:bodyPr/>
          <a:lstStyle/>
          <a:p>
            <a:r>
              <a:rPr lang="it-IT" b="1" dirty="0" smtClean="0">
                <a:solidFill>
                  <a:schemeClr val="accent4">
                    <a:lumMod val="75000"/>
                  </a:schemeClr>
                </a:solidFill>
              </a:rPr>
              <a:t>CASANOVA, pieve di Bardi</a:t>
            </a:r>
            <a:endParaRPr lang="it-IT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268760"/>
            <a:ext cx="8686800" cy="2592288"/>
          </a:xfrm>
        </p:spPr>
        <p:txBody>
          <a:bodyPr>
            <a:normAutofit fontScale="92500" lnSpcReduction="10000"/>
          </a:bodyPr>
          <a:lstStyle/>
          <a:p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</a:rPr>
              <a:t>Il nome </a:t>
            </a:r>
            <a:r>
              <a:rPr lang="it-IT" sz="2200" b="1" i="1" dirty="0" smtClean="0">
                <a:solidFill>
                  <a:schemeClr val="accent4">
                    <a:lumMod val="75000"/>
                  </a:schemeClr>
                </a:solidFill>
              </a:rPr>
              <a:t>(843)</a:t>
            </a:r>
          </a:p>
          <a:p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</a:rPr>
              <a:t>L’insediamento </a:t>
            </a:r>
            <a:r>
              <a:rPr lang="it-IT" sz="2200" b="1" i="1" dirty="0" smtClean="0">
                <a:solidFill>
                  <a:schemeClr val="accent4">
                    <a:lumMod val="75000"/>
                  </a:schemeClr>
                </a:solidFill>
              </a:rPr>
              <a:t>(874)</a:t>
            </a:r>
          </a:p>
          <a:p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</a:rPr>
              <a:t>I dodici ecclesiastici della pieve </a:t>
            </a:r>
            <a:r>
              <a:rPr lang="it-IT" sz="2200" b="1" i="1" dirty="0" smtClean="0">
                <a:solidFill>
                  <a:schemeClr val="accent4">
                    <a:lumMod val="75000"/>
                  </a:schemeClr>
                </a:solidFill>
              </a:rPr>
              <a:t>(898)</a:t>
            </a:r>
          </a:p>
          <a:p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</a:rPr>
              <a:t> Il terremoto e la ricostruzione </a:t>
            </a:r>
            <a:r>
              <a:rPr lang="it-IT" sz="2200" b="1" i="1" dirty="0" smtClean="0">
                <a:solidFill>
                  <a:schemeClr val="accent4">
                    <a:lumMod val="75000"/>
                  </a:schemeClr>
                </a:solidFill>
              </a:rPr>
              <a:t>(3 gennaio 1117)</a:t>
            </a:r>
          </a:p>
          <a:p>
            <a:r>
              <a:rPr lang="it-IT" b="1" i="1" dirty="0" smtClean="0">
                <a:solidFill>
                  <a:schemeClr val="accent4">
                    <a:lumMod val="75000"/>
                  </a:schemeClr>
                </a:solidFill>
              </a:rPr>
              <a:t>Il cedimento strutturale (metà del XIII secolo)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6" name="Immagine 5" descr="D:\CASANOVA BARDI\Casanova 30 ago 13\P1160258.JPG"/>
          <p:cNvPicPr/>
          <p:nvPr/>
        </p:nvPicPr>
        <p:blipFill>
          <a:blip r:embed="rId3" cstate="print">
            <a:lum contrast="20000"/>
          </a:blip>
          <a:srcRect t="9607" b="3493"/>
          <a:stretch>
            <a:fillRect/>
          </a:stretch>
        </p:blipFill>
        <p:spPr bwMode="auto">
          <a:xfrm>
            <a:off x="5940152" y="4221088"/>
            <a:ext cx="1833501" cy="21138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2520280" cy="838200"/>
          </a:xfrm>
        </p:spPr>
        <p:txBody>
          <a:bodyPr/>
          <a:lstStyle/>
          <a:p>
            <a:r>
              <a:rPr lang="it-IT" b="1" i="1" dirty="0" smtClean="0">
                <a:solidFill>
                  <a:srgbClr val="7030A0"/>
                </a:solidFill>
              </a:rPr>
              <a:t>La Chiesa</a:t>
            </a:r>
            <a:endParaRPr lang="it-IT" b="1" i="1" dirty="0">
              <a:solidFill>
                <a:srgbClr val="7030A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5</a:t>
            </a:fld>
            <a:endParaRPr lang="it-IT"/>
          </a:p>
        </p:txBody>
      </p:sp>
      <p:pic>
        <p:nvPicPr>
          <p:cNvPr id="5" name="Segnaposto contenuto 4" descr="C:\Documents and Settings\RINALDO\Desktop\Chiesa_Ok small\Interno1.JPG"/>
          <p:cNvPicPr>
            <a:picLocks noGrp="1"/>
          </p:cNvPicPr>
          <p:nvPr>
            <p:ph idx="1"/>
          </p:nvPr>
        </p:nvPicPr>
        <p:blipFill>
          <a:blip r:embed="rId2" cstate="print">
            <a:lum contrast="20000"/>
          </a:blip>
          <a:srcRect/>
          <a:stretch>
            <a:fillRect/>
          </a:stretch>
        </p:blipFill>
        <p:spPr bwMode="auto">
          <a:xfrm>
            <a:off x="251520" y="1268760"/>
            <a:ext cx="2160240" cy="3301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C:\Documents and Settings\RINALDO\Desktop\Chiesa_Ok small\Interno8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771800" y="548680"/>
            <a:ext cx="3171772" cy="1629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C:\Documents and Settings\RINALDO\Desktop\Chiesa_Ok small\Interno4.JPG"/>
          <p:cNvPicPr/>
          <p:nvPr/>
        </p:nvPicPr>
        <p:blipFill>
          <a:blip r:embed="rId4" cstate="print">
            <a:lum bright="10000" contrast="10000"/>
          </a:blip>
          <a:srcRect/>
          <a:stretch>
            <a:fillRect/>
          </a:stretch>
        </p:blipFill>
        <p:spPr bwMode="auto">
          <a:xfrm>
            <a:off x="6444208" y="548680"/>
            <a:ext cx="2130384" cy="3028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C:\Documents and Settings\RINALDO\Desktop\Chiesa_Ok small\Campanile_dopo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2492896"/>
            <a:ext cx="2047257" cy="337259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C:\Documents and Settings\RINALDO\Desktop\Foto Vetrate\Sin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724128" y="2996952"/>
            <a:ext cx="2001136" cy="3395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C:\Documents and Settings\RINALDO\Desktop\Chiesa_Ok small\Orologio.jpg"/>
          <p:cNvPicPr/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331640" y="4077072"/>
            <a:ext cx="1728192" cy="23600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188640"/>
            <a:ext cx="2683024" cy="838200"/>
          </a:xfrm>
        </p:spPr>
        <p:txBody>
          <a:bodyPr/>
          <a:lstStyle/>
          <a:p>
            <a:r>
              <a:rPr lang="it-IT" b="1" i="1" dirty="0" smtClean="0">
                <a:solidFill>
                  <a:srgbClr val="7030A0"/>
                </a:solidFill>
              </a:rPr>
              <a:t>LA CHIESA</a:t>
            </a:r>
            <a:endParaRPr lang="it-IT" b="1" i="1" dirty="0">
              <a:solidFill>
                <a:srgbClr val="7030A0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6</a:t>
            </a:fld>
            <a:endParaRPr lang="it-IT"/>
          </a:p>
        </p:txBody>
      </p:sp>
      <p:pic>
        <p:nvPicPr>
          <p:cNvPr id="5" name="Segnaposto contenuto 4" descr="C:\Documents and Settings\RINALDO\Desktop\Chiesa_Ok small\Madonna1.JPG"/>
          <p:cNvPicPr>
            <a:picLocks noGrp="1"/>
          </p:cNvPicPr>
          <p:nvPr>
            <p:ph idx="1"/>
          </p:nvPr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5868144" y="332656"/>
            <a:ext cx="3059332" cy="45979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C:\Documents and Settings\RINALDO\Desktop\Chiesa_Ok small\Portone.jpg"/>
          <p:cNvPicPr/>
          <p:nvPr/>
        </p:nvPicPr>
        <p:blipFill>
          <a:blip r:embed="rId3" cstate="print"/>
          <a:srcRect l="4669"/>
          <a:stretch>
            <a:fillRect/>
          </a:stretch>
        </p:blipFill>
        <p:spPr bwMode="auto">
          <a:xfrm>
            <a:off x="467544" y="1124744"/>
            <a:ext cx="2160240" cy="2952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C:\Documents and Settings\RINALDO\Desktop\Chiesa_Ok small\Vista Bardi da interno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79912" y="2348880"/>
            <a:ext cx="2113792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C:\Documents and Settings\RINALDO\Desktop\Chiesa_Ok small\Campana.JPG"/>
          <p:cNvPicPr/>
          <p:nvPr/>
        </p:nvPicPr>
        <p:blipFill>
          <a:blip r:embed="rId5" cstate="print">
            <a:lum contrast="10000"/>
          </a:blip>
          <a:srcRect/>
          <a:stretch>
            <a:fillRect/>
          </a:stretch>
        </p:blipFill>
        <p:spPr bwMode="auto">
          <a:xfrm>
            <a:off x="2627784" y="404664"/>
            <a:ext cx="2232248" cy="18722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C:\Documents and Settings\RINALDO\Desktop\Chiesa_Ok small\Ossario1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528" y="4149080"/>
            <a:ext cx="3528319" cy="23833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Dsc_0806.jpg"/>
          <p:cNvPicPr/>
          <p:nvPr/>
        </p:nvPicPr>
        <p:blipFill>
          <a:blip r:embed="rId7" cstate="print">
            <a:lum contrast="20000"/>
          </a:blip>
          <a:stretch>
            <a:fillRect/>
          </a:stretch>
        </p:blipFill>
        <p:spPr>
          <a:xfrm>
            <a:off x="6516216" y="4509120"/>
            <a:ext cx="2220941" cy="1828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olo 3"/>
          <p:cNvSpPr>
            <a:spLocks noGrp="1"/>
          </p:cNvSpPr>
          <p:nvPr>
            <p:ph type="title"/>
          </p:nvPr>
        </p:nvSpPr>
        <p:spPr>
          <a:xfrm>
            <a:off x="0" y="116632"/>
            <a:ext cx="8229600" cy="745354"/>
          </a:xfrm>
        </p:spPr>
        <p:txBody>
          <a:bodyPr>
            <a:noAutofit/>
          </a:bodyPr>
          <a:lstStyle/>
          <a:p>
            <a:r>
              <a:rPr lang="it-IT" sz="4400" dirty="0" smtClean="0">
                <a:solidFill>
                  <a:srgbClr val="FF0000"/>
                </a:solidFill>
              </a:rPr>
              <a:t>     </a:t>
            </a:r>
            <a:r>
              <a:rPr lang="it-IT" sz="4000" dirty="0" smtClean="0">
                <a:solidFill>
                  <a:srgbClr val="FF0000"/>
                </a:solidFill>
              </a:rPr>
              <a:t>cenni di storia comune</a:t>
            </a:r>
            <a:endParaRPr lang="it-IT" sz="4000" dirty="0">
              <a:solidFill>
                <a:srgbClr val="FF0000"/>
              </a:solidFill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7</a:t>
            </a:fld>
            <a:endParaRPr lang="it-IT"/>
          </a:p>
        </p:txBody>
      </p:sp>
      <p:pic>
        <p:nvPicPr>
          <p:cNvPr id="2053" name="Picture 5" descr="Stemma Fieschi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836712"/>
            <a:ext cx="1944216" cy="3267691"/>
          </a:xfrm>
          <a:prstGeom prst="rect">
            <a:avLst/>
          </a:prstGeom>
          <a:noFill/>
        </p:spPr>
      </p:pic>
      <p:sp>
        <p:nvSpPr>
          <p:cNvPr id="2055" name="AutoShape 7" descr="Risultati immagini per genova stemma"/>
          <p:cNvSpPr>
            <a:spLocks noChangeAspect="1" noChangeArrowheads="1"/>
          </p:cNvSpPr>
          <p:nvPr/>
        </p:nvSpPr>
        <p:spPr bwMode="auto">
          <a:xfrm>
            <a:off x="0" y="-136525"/>
            <a:ext cx="1123950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2057" name="AutoShape 9" descr="Risultati immagini per genova stemma"/>
          <p:cNvSpPr>
            <a:spLocks noChangeAspect="1" noChangeArrowheads="1"/>
          </p:cNvSpPr>
          <p:nvPr/>
        </p:nvSpPr>
        <p:spPr bwMode="auto">
          <a:xfrm>
            <a:off x="0" y="-136525"/>
            <a:ext cx="1123950" cy="9525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4098" name="Picture 2" descr="F:\Coa_fam_ITA_landi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1124744"/>
            <a:ext cx="2072231" cy="2664296"/>
          </a:xfrm>
          <a:prstGeom prst="rect">
            <a:avLst/>
          </a:prstGeom>
          <a:noFill/>
        </p:spPr>
      </p:pic>
      <p:pic>
        <p:nvPicPr>
          <p:cNvPr id="4099" name="Picture 3" descr="F:\Bardi_il_castello.jpg"/>
          <p:cNvPicPr>
            <a:picLocks noChangeAspect="1" noChangeArrowheads="1"/>
          </p:cNvPicPr>
          <p:nvPr/>
        </p:nvPicPr>
        <p:blipFill>
          <a:blip r:embed="rId5" cstate="print"/>
          <a:srcRect l="2439" t="7331" r="7805" b="26689"/>
          <a:stretch>
            <a:fillRect/>
          </a:stretch>
        </p:blipFill>
        <p:spPr bwMode="auto">
          <a:xfrm>
            <a:off x="3923928" y="4077072"/>
            <a:ext cx="4968552" cy="2430270"/>
          </a:xfrm>
          <a:prstGeom prst="rect">
            <a:avLst/>
          </a:prstGeom>
          <a:noFill/>
        </p:spPr>
      </p:pic>
      <p:sp>
        <p:nvSpPr>
          <p:cNvPr id="13" name="CasellaDiTesto 12"/>
          <p:cNvSpPr txBox="1"/>
          <p:nvPr/>
        </p:nvSpPr>
        <p:spPr>
          <a:xfrm>
            <a:off x="395536" y="4221088"/>
            <a:ext cx="328173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rgbClr val="FF0000"/>
                </a:solidFill>
              </a:rPr>
              <a:t>1469 - </a:t>
            </a:r>
            <a:r>
              <a:rPr lang="it-IT" b="1" i="1" dirty="0" smtClean="0">
                <a:solidFill>
                  <a:srgbClr val="FF0000"/>
                </a:solidFill>
              </a:rPr>
              <a:t>Antonia Maria </a:t>
            </a:r>
            <a:r>
              <a:rPr lang="it-IT" b="1" i="1" dirty="0" err="1" smtClean="0">
                <a:solidFill>
                  <a:srgbClr val="FF0000"/>
                </a:solidFill>
              </a:rPr>
              <a:t>Fieschi</a:t>
            </a:r>
            <a:r>
              <a:rPr lang="it-IT" b="1" i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it-IT" b="1" i="1" dirty="0" smtClean="0">
                <a:solidFill>
                  <a:srgbClr val="FF0000"/>
                </a:solidFill>
              </a:rPr>
              <a:t>sposa Manfredo </a:t>
            </a:r>
            <a:r>
              <a:rPr lang="it-IT" b="1" i="1" dirty="0" err="1" smtClean="0">
                <a:solidFill>
                  <a:srgbClr val="FF0000"/>
                </a:solidFill>
              </a:rPr>
              <a:t>Landi</a:t>
            </a:r>
            <a:endParaRPr lang="it-IT" b="1" i="1" dirty="0" smtClean="0">
              <a:solidFill>
                <a:srgbClr val="FF0000"/>
              </a:solidFill>
            </a:endParaRPr>
          </a:p>
          <a:p>
            <a:r>
              <a:rPr lang="it-IT" b="1" i="1" dirty="0" smtClean="0">
                <a:solidFill>
                  <a:srgbClr val="FF0000"/>
                </a:solidFill>
              </a:rPr>
              <a:t>1475 – Costruzione del torrione</a:t>
            </a:r>
          </a:p>
          <a:p>
            <a:r>
              <a:rPr lang="it-IT" b="1" i="1" dirty="0" err="1" smtClean="0">
                <a:solidFill>
                  <a:srgbClr val="FF0000"/>
                </a:solidFill>
              </a:rPr>
              <a:t>Landi</a:t>
            </a:r>
            <a:endParaRPr lang="it-IT" b="1" i="1" dirty="0" smtClean="0">
              <a:solidFill>
                <a:srgbClr val="FF0000"/>
              </a:solidFill>
            </a:endParaRPr>
          </a:p>
          <a:p>
            <a:r>
              <a:rPr lang="it-IT" b="1" dirty="0" smtClean="0">
                <a:solidFill>
                  <a:srgbClr val="FF0000"/>
                </a:solidFill>
              </a:rPr>
              <a:t>1477 </a:t>
            </a:r>
            <a:r>
              <a:rPr lang="it-IT" b="1" i="1" dirty="0" smtClean="0">
                <a:solidFill>
                  <a:srgbClr val="FF0000"/>
                </a:solidFill>
              </a:rPr>
              <a:t>– Manfredo eredita dalla</a:t>
            </a:r>
          </a:p>
          <a:p>
            <a:r>
              <a:rPr lang="it-IT" b="1" i="1" dirty="0" smtClean="0">
                <a:solidFill>
                  <a:srgbClr val="FF0000"/>
                </a:solidFill>
              </a:rPr>
              <a:t>moglie il borgo di Varese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1478</a:t>
            </a:r>
            <a:r>
              <a:rPr lang="it-IT" b="1" i="1" dirty="0" smtClean="0">
                <a:solidFill>
                  <a:srgbClr val="FF0000"/>
                </a:solidFill>
              </a:rPr>
              <a:t> – Gian Luigi </a:t>
            </a:r>
            <a:r>
              <a:rPr lang="it-IT" b="1" i="1" dirty="0" err="1" smtClean="0">
                <a:solidFill>
                  <a:srgbClr val="FF0000"/>
                </a:solidFill>
              </a:rPr>
              <a:t>Fieschi</a:t>
            </a:r>
            <a:endParaRPr lang="it-IT" b="1" i="1" dirty="0" smtClean="0">
              <a:solidFill>
                <a:srgbClr val="FF0000"/>
              </a:solidFill>
            </a:endParaRPr>
          </a:p>
          <a:p>
            <a:r>
              <a:rPr lang="it-IT" b="1" i="1" dirty="0" smtClean="0">
                <a:solidFill>
                  <a:srgbClr val="FF0000"/>
                </a:solidFill>
              </a:rPr>
              <a:t>riconquista il castello</a:t>
            </a:r>
          </a:p>
        </p:txBody>
      </p:sp>
      <p:pic>
        <p:nvPicPr>
          <p:cNvPr id="2061" name="Picture 13" descr="http://beniculturali.altaviadeimontiliguri.it/beniAVML/resources/cms/images/castelloVareseL_d0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67744" y="908720"/>
            <a:ext cx="4104456" cy="3079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 descr="G:\SocEcon2 dic2017\pag2128.jpg"/>
          <p:cNvPicPr>
            <a:picLocks noChangeAspect="1" noChangeArrowheads="1"/>
          </p:cNvPicPr>
          <p:nvPr/>
        </p:nvPicPr>
        <p:blipFill>
          <a:blip r:embed="rId2" cstate="print">
            <a:lum bright="-10000"/>
          </a:blip>
          <a:srcRect/>
          <a:stretch>
            <a:fillRect/>
          </a:stretch>
        </p:blipFill>
        <p:spPr bwMode="auto">
          <a:xfrm>
            <a:off x="5292080" y="1268760"/>
            <a:ext cx="3558920" cy="2616304"/>
          </a:xfrm>
          <a:prstGeom prst="rect">
            <a:avLst/>
          </a:prstGeom>
          <a:noFill/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85720" y="285728"/>
            <a:ext cx="8686800" cy="838200"/>
          </a:xfrm>
        </p:spPr>
        <p:txBody>
          <a:bodyPr/>
          <a:lstStyle/>
          <a:p>
            <a:r>
              <a:rPr lang="it-IT" b="1" dirty="0" smtClean="0">
                <a:solidFill>
                  <a:schemeClr val="tx1"/>
                </a:solidFill>
              </a:rPr>
              <a:t>GLI archivi parrocchiali</a:t>
            </a:r>
            <a:endParaRPr lang="it-IT" b="1" dirty="0">
              <a:solidFill>
                <a:schemeClr val="tx1"/>
              </a:solidFill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8</a:t>
            </a:fld>
            <a:endParaRPr lang="it-IT"/>
          </a:p>
        </p:txBody>
      </p:sp>
      <p:pic>
        <p:nvPicPr>
          <p:cNvPr id="4100" name="Picture 4" descr="G:\SocEcon2 dic2017\pag0001.jpg"/>
          <p:cNvPicPr>
            <a:picLocks noChangeAspect="1" noChangeArrowheads="1"/>
          </p:cNvPicPr>
          <p:nvPr/>
        </p:nvPicPr>
        <p:blipFill>
          <a:blip r:embed="rId3" cstate="print">
            <a:lum contrast="-10000"/>
          </a:blip>
          <a:srcRect l="39448"/>
          <a:stretch>
            <a:fillRect/>
          </a:stretch>
        </p:blipFill>
        <p:spPr bwMode="auto">
          <a:xfrm>
            <a:off x="683568" y="1196752"/>
            <a:ext cx="1989600" cy="2462784"/>
          </a:xfrm>
          <a:prstGeom prst="rect">
            <a:avLst/>
          </a:prstGeom>
          <a:noFill/>
        </p:spPr>
      </p:pic>
      <p:pic>
        <p:nvPicPr>
          <p:cNvPr id="10" name="Immagine 9" descr="C:\Users\ad\Desktop\Firme Arciprete\Rocco Marenchi.JPG"/>
          <p:cNvPicPr/>
          <p:nvPr/>
        </p:nvPicPr>
        <p:blipFill>
          <a:blip r:embed="rId4" cstate="print">
            <a:lum bright="20000" contrast="40000"/>
          </a:blip>
          <a:srcRect/>
          <a:stretch>
            <a:fillRect/>
          </a:stretch>
        </p:blipFill>
        <p:spPr bwMode="auto">
          <a:xfrm>
            <a:off x="179512" y="4149080"/>
            <a:ext cx="4303568" cy="463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CasellaDiTesto 10"/>
          <p:cNvSpPr txBox="1"/>
          <p:nvPr/>
        </p:nvSpPr>
        <p:spPr>
          <a:xfrm>
            <a:off x="323528" y="4725144"/>
            <a:ext cx="410445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i="1" dirty="0" smtClean="0"/>
              <a:t>L’arciprete Rocco </a:t>
            </a:r>
            <a:r>
              <a:rPr lang="it-IT" b="1" i="1" dirty="0" err="1" smtClean="0"/>
              <a:t>Marenchi</a:t>
            </a:r>
            <a:r>
              <a:rPr lang="it-IT" b="1" i="1" dirty="0" smtClean="0"/>
              <a:t> istituì a Casanova i registri parrocchiali nel 1586, in ottemperanza alle prescrizioni del Concilio di Trento (1545-1563)</a:t>
            </a:r>
          </a:p>
          <a:p>
            <a:endParaRPr lang="it-IT" b="1" i="1" dirty="0" smtClean="0"/>
          </a:p>
          <a:p>
            <a:r>
              <a:rPr lang="it-IT" b="1" i="1" dirty="0" smtClean="0"/>
              <a:t>1519 – primo censimento: 516 abitanti</a:t>
            </a:r>
            <a:endParaRPr lang="it-IT" b="1" i="1" dirty="0"/>
          </a:p>
        </p:txBody>
      </p:sp>
      <p:pic>
        <p:nvPicPr>
          <p:cNvPr id="12" name="Immagine 11" descr="C:\Documents and Settings\RINALDO\Desktop\Tutte le foto_small\Varie\Varsi_7411.JPG"/>
          <p:cNvPicPr/>
          <p:nvPr/>
        </p:nvPicPr>
        <p:blipFill>
          <a:blip r:embed="rId5" cstate="print">
            <a:lum bright="10000" contrast="30000"/>
          </a:blip>
          <a:srcRect/>
          <a:stretch>
            <a:fillRect/>
          </a:stretch>
        </p:blipFill>
        <p:spPr bwMode="auto">
          <a:xfrm>
            <a:off x="1835696" y="1412776"/>
            <a:ext cx="1980541" cy="259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Immagine 12" descr="C:\Documents and Settings\RINALDO\Desktop\Tutte le foto_small\Varie\Varsi_7412.JPG"/>
          <p:cNvPicPr/>
          <p:nvPr/>
        </p:nvPicPr>
        <p:blipFill>
          <a:blip r:embed="rId6" cstate="print">
            <a:lum bright="10000" contrast="30000"/>
          </a:blip>
          <a:srcRect/>
          <a:stretch>
            <a:fillRect/>
          </a:stretch>
        </p:blipFill>
        <p:spPr bwMode="auto">
          <a:xfrm>
            <a:off x="3995936" y="1052736"/>
            <a:ext cx="2304256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magine 13" descr="Image1.jpg"/>
          <p:cNvPicPr/>
          <p:nvPr/>
        </p:nvPicPr>
        <p:blipFill>
          <a:blip r:embed="rId7" cstate="print">
            <a:lum contrast="20000"/>
          </a:blip>
          <a:srcRect t="12774"/>
          <a:stretch>
            <a:fillRect/>
          </a:stretch>
        </p:blipFill>
        <p:spPr>
          <a:xfrm>
            <a:off x="4716016" y="3933056"/>
            <a:ext cx="3982934" cy="261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 spd="med">
    <p:pull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796136" y="260648"/>
            <a:ext cx="2736304" cy="838200"/>
          </a:xfrm>
        </p:spPr>
        <p:txBody>
          <a:bodyPr/>
          <a:lstStyle/>
          <a:p>
            <a:pPr algn="r"/>
            <a:r>
              <a:rPr lang="it-IT" b="1" i="1" dirty="0" smtClean="0">
                <a:solidFill>
                  <a:srgbClr val="00B0F0"/>
                </a:solidFill>
              </a:rPr>
              <a:t>I contatti</a:t>
            </a:r>
            <a:endParaRPr lang="it-IT" b="1" i="1" dirty="0">
              <a:solidFill>
                <a:srgbClr val="00B0F0"/>
              </a:solidFill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04800" y="1554162"/>
            <a:ext cx="8686800" cy="4827166"/>
          </a:xfrm>
        </p:spPr>
        <p:txBody>
          <a:bodyPr>
            <a:normAutofit lnSpcReduction="10000"/>
          </a:bodyPr>
          <a:lstStyle/>
          <a:p>
            <a:r>
              <a:rPr lang="it-IT" sz="2400" b="1" dirty="0" smtClean="0">
                <a:solidFill>
                  <a:srgbClr val="00B0F0"/>
                </a:solidFill>
              </a:rPr>
              <a:t>1514 –La Devota Margherita </a:t>
            </a:r>
            <a:r>
              <a:rPr lang="it-IT" sz="2400" b="1" dirty="0" err="1" smtClean="0">
                <a:solidFill>
                  <a:srgbClr val="00B0F0"/>
                </a:solidFill>
              </a:rPr>
              <a:t>Antoniazzi</a:t>
            </a:r>
            <a:r>
              <a:rPr lang="it-IT" sz="2400" b="1" dirty="0" smtClean="0">
                <a:solidFill>
                  <a:srgbClr val="00B0F0"/>
                </a:solidFill>
              </a:rPr>
              <a:t> da Bardi a </a:t>
            </a:r>
            <a:r>
              <a:rPr lang="it-IT" sz="2400" b="1" dirty="0" err="1" smtClean="0">
                <a:solidFill>
                  <a:srgbClr val="00B0F0"/>
                </a:solidFill>
              </a:rPr>
              <a:t>Teviggio</a:t>
            </a:r>
            <a:endParaRPr lang="it-IT" sz="2400" b="1" dirty="0" smtClean="0">
              <a:solidFill>
                <a:srgbClr val="00B0F0"/>
              </a:solidFill>
            </a:endParaRPr>
          </a:p>
          <a:p>
            <a:r>
              <a:rPr lang="it-IT" sz="2400" b="1" dirty="0" smtClean="0">
                <a:solidFill>
                  <a:srgbClr val="00B0F0"/>
                </a:solidFill>
              </a:rPr>
              <a:t>1633 – La parlata e il viso dei liguri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1714 – La principessa Elisabetta Farnese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1746 – La guerra di successione austriaca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1763 – L’uccisione a </a:t>
            </a:r>
            <a:r>
              <a:rPr lang="it-IT" sz="2400" b="1" dirty="0" err="1" smtClean="0">
                <a:solidFill>
                  <a:srgbClr val="00B0F0"/>
                </a:solidFill>
              </a:rPr>
              <a:t>Teviggio</a:t>
            </a:r>
            <a:r>
              <a:rPr lang="it-IT" sz="2400" b="1" dirty="0" smtClean="0">
                <a:solidFill>
                  <a:srgbClr val="00B0F0"/>
                </a:solidFill>
              </a:rPr>
              <a:t> del diacono </a:t>
            </a:r>
          </a:p>
          <a:p>
            <a:pPr>
              <a:buNone/>
            </a:pPr>
            <a:r>
              <a:rPr lang="it-IT" sz="2400" b="1" dirty="0" smtClean="0">
                <a:solidFill>
                  <a:srgbClr val="00B0F0"/>
                </a:solidFill>
              </a:rPr>
              <a:t>     di Santa Maria del Taro 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1767 – Il defunto ignoto </a:t>
            </a:r>
            <a:r>
              <a:rPr lang="it-IT" sz="1800" b="1" dirty="0" smtClean="0">
                <a:solidFill>
                  <a:srgbClr val="00B0F0"/>
                </a:solidFill>
              </a:rPr>
              <a:t>(la corona di </a:t>
            </a:r>
            <a:r>
              <a:rPr lang="it-IT" sz="1800" b="1" dirty="0" err="1" smtClean="0">
                <a:solidFill>
                  <a:srgbClr val="00B0F0"/>
                </a:solidFill>
              </a:rPr>
              <a:t>S.ta</a:t>
            </a:r>
            <a:r>
              <a:rPr lang="it-IT" sz="1800" b="1" dirty="0" smtClean="0">
                <a:solidFill>
                  <a:srgbClr val="00B0F0"/>
                </a:solidFill>
              </a:rPr>
              <a:t> </a:t>
            </a:r>
            <a:r>
              <a:rPr lang="it-IT" sz="1800" b="1" dirty="0" err="1" smtClean="0">
                <a:solidFill>
                  <a:srgbClr val="00B0F0"/>
                </a:solidFill>
              </a:rPr>
              <a:t>Brigitta</a:t>
            </a:r>
            <a:r>
              <a:rPr lang="it-IT" sz="1800" b="1" dirty="0" smtClean="0">
                <a:solidFill>
                  <a:srgbClr val="00B0F0"/>
                </a:solidFill>
              </a:rPr>
              <a:t>)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1840 – La questuante da </a:t>
            </a:r>
            <a:r>
              <a:rPr lang="it-IT" sz="2400" b="1" dirty="0" err="1" smtClean="0">
                <a:solidFill>
                  <a:srgbClr val="00B0F0"/>
                </a:solidFill>
              </a:rPr>
              <a:t>Caranza</a:t>
            </a:r>
            <a:r>
              <a:rPr lang="it-IT" sz="2400" b="1" dirty="0" smtClean="0">
                <a:solidFill>
                  <a:srgbClr val="00B0F0"/>
                </a:solidFill>
              </a:rPr>
              <a:t> a Berceto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1851 – La cittadinanza parmense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1944 – La farina da Parma a Costola</a:t>
            </a:r>
          </a:p>
          <a:p>
            <a:r>
              <a:rPr lang="it-IT" sz="2400" b="1" dirty="0" smtClean="0">
                <a:solidFill>
                  <a:srgbClr val="00B0F0"/>
                </a:solidFill>
              </a:rPr>
              <a:t>XX secolo – Il vino da Costola,Groppo e Montale nel parmense</a:t>
            </a:r>
          </a:p>
          <a:p>
            <a:endParaRPr lang="it-IT" sz="2400" b="1" dirty="0" smtClean="0">
              <a:solidFill>
                <a:srgbClr val="00B0F0"/>
              </a:solidFill>
            </a:endParaRPr>
          </a:p>
          <a:p>
            <a:endParaRPr lang="it-IT" dirty="0" smtClean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9D4F3B-B5CB-4F52-8A13-FE74482895FC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2050" name="Immagine 3" descr="Devota.jpg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/>
          <a:stretch>
            <a:fillRect/>
          </a:stretch>
        </p:blipFill>
        <p:spPr bwMode="auto">
          <a:xfrm>
            <a:off x="6660232" y="2132856"/>
            <a:ext cx="2160240" cy="32403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Terra">
  <a:themeElements>
    <a:clrScheme name="Carta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Terra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Terra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4886</TotalTime>
  <Words>416</Words>
  <Application>Microsoft Office PowerPoint</Application>
  <PresentationFormat>Presentazione su schermo (4:3)</PresentationFormat>
  <Paragraphs>116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Titoli diapositive</vt:lpstr>
      </vt:variant>
      <vt:variant>
        <vt:i4>24</vt:i4>
      </vt:variant>
    </vt:vector>
  </HeadingPairs>
  <TitlesOfParts>
    <vt:vector size="25" baseType="lpstr">
      <vt:lpstr>Terra</vt:lpstr>
      <vt:lpstr>Diapositiva 1</vt:lpstr>
      <vt:lpstr>Diapositiva 2</vt:lpstr>
      <vt:lpstr>I paesi a confronto</vt:lpstr>
      <vt:lpstr>CASANOVA, pieve di Bardi</vt:lpstr>
      <vt:lpstr>La Chiesa</vt:lpstr>
      <vt:lpstr>LA CHIESA</vt:lpstr>
      <vt:lpstr>     cenni di storia comune</vt:lpstr>
      <vt:lpstr>GLI archivi parrocchiali</vt:lpstr>
      <vt:lpstr>I contatti</vt:lpstr>
      <vt:lpstr>LE EPIDEMIE, le carestie, gli incidenti</vt:lpstr>
      <vt:lpstr>Mortalita’ infantilE e aspettativa di vita</vt:lpstr>
      <vt:lpstr>IL Lavoro</vt:lpstr>
      <vt:lpstr>LE PERSONE LE FAMIGLIE</vt:lpstr>
      <vt:lpstr>I gruppi</vt:lpstr>
      <vt:lpstr>LE FESTE</vt:lpstr>
      <vt:lpstr>LA RELIGIONE, La fede</vt:lpstr>
      <vt:lpstr>L’emigrazione</vt:lpstr>
      <vt:lpstr>L’arandora Star (2 luglio 1940)</vt:lpstr>
      <vt:lpstr>I militari </vt:lpstr>
      <vt:lpstr>LE GUERRE</vt:lpstr>
      <vt:lpstr>LA SCUOLA</vt:lpstr>
      <vt:lpstr>DUE REGIONI, Una donna</vt:lpstr>
      <vt:lpstr>La crisi demografica</vt:lpstr>
      <vt:lpstr>IL FUTURO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User</dc:creator>
  <cp:lastModifiedBy>.</cp:lastModifiedBy>
  <cp:revision>394</cp:revision>
  <dcterms:created xsi:type="dcterms:W3CDTF">2015-10-18T08:09:25Z</dcterms:created>
  <dcterms:modified xsi:type="dcterms:W3CDTF">2018-10-03T19:36:14Z</dcterms:modified>
</cp:coreProperties>
</file>